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1013" r:id="rId6"/>
    <p:sldId id="1014" r:id="rId7"/>
    <p:sldId id="1015" r:id="rId8"/>
    <p:sldId id="1026" r:id="rId9"/>
    <p:sldId id="1017" r:id="rId10"/>
    <p:sldId id="1020" r:id="rId11"/>
    <p:sldId id="1021" r:id="rId12"/>
    <p:sldId id="1022" r:id="rId13"/>
    <p:sldId id="1024" r:id="rId14"/>
    <p:sldId id="1027" r:id="rId15"/>
    <p:sldId id="1028" r:id="rId16"/>
    <p:sldId id="1025" r:id="rId17"/>
    <p:sldId id="308"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기본 구역" id="{42945275-7A22-40AA-9384-51A2EDF3AA53}">
          <p14:sldIdLst>
            <p14:sldId id="341"/>
            <p14:sldId id="1013"/>
            <p14:sldId id="1014"/>
            <p14:sldId id="1015"/>
            <p14:sldId id="1026"/>
          </p14:sldIdLst>
        </p14:section>
        <p14:section name="NF collections" id="{4D5D5134-EEEB-4211-9813-BA20902E0F38}">
          <p14:sldIdLst>
            <p14:sldId id="1017"/>
            <p14:sldId id="1020"/>
            <p14:sldId id="1021"/>
            <p14:sldId id="1022"/>
            <p14:sldId id="1024"/>
            <p14:sldId id="1027"/>
            <p14:sldId id="1028"/>
            <p14:sldId id="1025"/>
            <p14:sldId id="308"/>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0000FF"/>
    <a:srgbClr val="FF6600"/>
    <a:srgbClr val="FFFFFF"/>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2F9ED6-A89E-4802-98CC-4D307BD6FE83}" v="6" dt="2024-04-05T05:41:37.6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3468" y="1780"/>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5"/>
          </p:nvPr>
        </p:nvSpPr>
        <p:spPr/>
        <p:txBody>
          <a:bodyPr/>
          <a:lstStyle/>
          <a:p>
            <a:fld id="{B2175632-511F-4920-93E4-5A1A7372AB94}" type="slidenum">
              <a:rPr lang="ko-KR" altLang="en-US" smtClean="0"/>
              <a:t>14</a:t>
            </a:fld>
            <a:endParaRPr lang="ko-KR" altLang="en-US"/>
          </a:p>
        </p:txBody>
      </p:sp>
    </p:spTree>
    <p:extLst>
      <p:ext uri="{BB962C8B-B14F-4D97-AF65-F5344CB8AC3E}">
        <p14:creationId xmlns:p14="http://schemas.microsoft.com/office/powerpoint/2010/main" val="1304270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48092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SA2#162 R19 AIML_CN Key Issue #4</a:t>
            </a:r>
          </a:p>
          <a:p>
            <a:pPr eaLnBrk="1" hangingPunct="1">
              <a:defRPr/>
            </a:pPr>
            <a:r>
              <a:rPr lang="fi-FI" altLang="en-US" sz="1400" b="1" dirty="0">
                <a:latin typeface="Arial "/>
              </a:rPr>
              <a:t>Changsha, April 15 – 19, 2024</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S2-2404510</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0" y="1685863"/>
            <a:ext cx="12187238" cy="1930101"/>
          </a:xfrm>
        </p:spPr>
        <p:txBody>
          <a:bodyPr/>
          <a:lstStyle/>
          <a:p>
            <a:pPr algn="ctr" eaLnBrk="1" hangingPunct="1"/>
            <a:r>
              <a:rPr lang="en-US" altLang="en-US" sz="4000" dirty="0">
                <a:latin typeface="+mn-lt"/>
              </a:rPr>
              <a:t>Discussion</a:t>
            </a:r>
            <a:r>
              <a:rPr lang="ko-KR" altLang="en-US" sz="4000" dirty="0">
                <a:latin typeface="+mn-lt"/>
              </a:rPr>
              <a:t> </a:t>
            </a:r>
            <a:r>
              <a:rPr lang="en-US" altLang="ko-KR" sz="4000" dirty="0">
                <a:latin typeface="+mn-lt"/>
              </a:rPr>
              <a:t>on</a:t>
            </a:r>
            <a:r>
              <a:rPr lang="ko-KR" altLang="en-US" sz="4000" dirty="0">
                <a:latin typeface="+mn-lt"/>
              </a:rPr>
              <a:t> </a:t>
            </a:r>
            <a:r>
              <a:rPr lang="en-US" altLang="ko-KR" sz="4000" dirty="0">
                <a:latin typeface="+mn-lt"/>
              </a:rPr>
              <a:t>R19 AIML_CN KI#4: </a:t>
            </a:r>
            <a:br>
              <a:rPr lang="en-US" altLang="ko-KR" sz="4000" dirty="0">
                <a:latin typeface="+mn-lt"/>
              </a:rPr>
            </a:br>
            <a:r>
              <a:rPr lang="en-US" altLang="ko-KR" sz="3200" dirty="0" err="1">
                <a:latin typeface="+mn-lt"/>
              </a:rPr>
              <a:t>S</a:t>
            </a:r>
            <a:r>
              <a:rPr lang="en-US" altLang="zh-CN" sz="3200" dirty="0" err="1">
                <a:latin typeface="+mn-lt"/>
              </a:rPr>
              <a:t>ignalling</a:t>
            </a:r>
            <a:r>
              <a:rPr lang="en-US" altLang="zh-CN" sz="3200" dirty="0">
                <a:latin typeface="+mn-lt"/>
              </a:rPr>
              <a:t> Storm Detection, Prediction, Mitigation and Prevention</a:t>
            </a:r>
            <a:endParaRPr lang="en-GB" altLang="en-US" sz="4000" dirty="0">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0" y="3877092"/>
            <a:ext cx="12187238" cy="1700910"/>
          </a:xfrm>
        </p:spPr>
        <p:txBody>
          <a:bodyPr/>
          <a:lstStyle/>
          <a:p>
            <a:pPr marL="0" indent="0" algn="ctr" eaLnBrk="1" hangingPunct="1">
              <a:buFontTx/>
              <a:buNone/>
            </a:pPr>
            <a:r>
              <a:rPr lang="en-GB" altLang="ko-KR" sz="2000" b="1" dirty="0">
                <a:solidFill>
                  <a:srgbClr val="000000"/>
                </a:solidFill>
                <a:effectLst/>
                <a:latin typeface="Arial" panose="020B0604020202020204" pitchFamily="34" charset="0"/>
                <a:ea typeface="맑은 고딕" panose="020B0503020000020004" pitchFamily="50" charset="-127"/>
              </a:rPr>
              <a:t>SK Telecom, China Mobile, China Telecom, </a:t>
            </a:r>
            <a:r>
              <a:rPr lang="en-GB" altLang="ko-KR" sz="2000" b="1" dirty="0">
                <a:effectLst/>
                <a:latin typeface="Arial" panose="020B0604020202020204" pitchFamily="34" charset="0"/>
                <a:ea typeface="맑은 고딕" panose="020B0503020000020004" pitchFamily="50" charset="-127"/>
              </a:rPr>
              <a:t>Dish Network, </a:t>
            </a:r>
            <a:r>
              <a:rPr lang="en-US" altLang="ko-KR" sz="2000" b="1" dirty="0">
                <a:solidFill>
                  <a:srgbClr val="000000"/>
                </a:solidFill>
                <a:effectLst/>
                <a:latin typeface="Arial" panose="020B0604020202020204" pitchFamily="34" charset="0"/>
                <a:ea typeface="맑은 고딕" panose="020B0503020000020004" pitchFamily="50" charset="-127"/>
              </a:rPr>
              <a:t>ETRI, KDDI, KPN N.V., NTT DOCOMO, Lenovo, LG</a:t>
            </a:r>
            <a:r>
              <a:rPr lang="ko-KR" altLang="en-US" sz="2000" b="1" dirty="0">
                <a:solidFill>
                  <a:srgbClr val="000000"/>
                </a:solidFill>
                <a:effectLst/>
                <a:latin typeface="Arial" panose="020B0604020202020204" pitchFamily="34" charset="0"/>
                <a:ea typeface="맑은 고딕" panose="020B0503020000020004" pitchFamily="50" charset="-127"/>
              </a:rPr>
              <a:t> </a:t>
            </a:r>
            <a:r>
              <a:rPr lang="en-US" altLang="ko-KR" sz="2000" b="1" dirty="0">
                <a:solidFill>
                  <a:srgbClr val="000000"/>
                </a:solidFill>
                <a:effectLst/>
                <a:latin typeface="Arial" panose="020B0604020202020204" pitchFamily="34" charset="0"/>
                <a:ea typeface="맑은 고딕" panose="020B0503020000020004" pitchFamily="50" charset="-127"/>
              </a:rPr>
              <a:t>Uplus,</a:t>
            </a:r>
            <a:r>
              <a:rPr lang="ko-KR" altLang="en-US" sz="2000" b="1" dirty="0">
                <a:solidFill>
                  <a:srgbClr val="000000"/>
                </a:solidFill>
                <a:effectLst/>
                <a:latin typeface="Arial" panose="020B0604020202020204" pitchFamily="34" charset="0"/>
                <a:ea typeface="맑은 고딕" panose="020B0503020000020004" pitchFamily="50" charset="-127"/>
              </a:rPr>
              <a:t> </a:t>
            </a:r>
            <a:r>
              <a:rPr lang="en-US" altLang="ko-KR" sz="2000" b="1" dirty="0">
                <a:solidFill>
                  <a:srgbClr val="000000"/>
                </a:solidFill>
                <a:effectLst/>
                <a:latin typeface="Arial" panose="020B0604020202020204" pitchFamily="34" charset="0"/>
                <a:ea typeface="맑은 고딕" panose="020B0503020000020004" pitchFamily="50" charset="-127"/>
              </a:rPr>
              <a:t>Rakuten Mobile, Samsung, TOYOTA MOTOR CORPORATION, vivo</a:t>
            </a:r>
          </a:p>
        </p:txBody>
      </p:sp>
      <p:pic>
        <p:nvPicPr>
          <p:cNvPr id="2" name="그림 1">
            <a:extLst>
              <a:ext uri="{FF2B5EF4-FFF2-40B4-BE49-F238E27FC236}">
                <a16:creationId xmlns:a16="http://schemas.microsoft.com/office/drawing/2014/main" id="{418812D9-2F9D-1697-96B1-776DF4789F79}"/>
              </a:ext>
            </a:extLst>
          </p:cNvPr>
          <p:cNvPicPr>
            <a:picLocks noChangeAspect="1"/>
          </p:cNvPicPr>
          <p:nvPr/>
        </p:nvPicPr>
        <p:blipFill>
          <a:blip r:embed="rId2"/>
          <a:stretch>
            <a:fillRect/>
          </a:stretch>
        </p:blipFill>
        <p:spPr>
          <a:xfrm>
            <a:off x="10034588" y="5839130"/>
            <a:ext cx="1267975" cy="501040"/>
          </a:xfrm>
          <a:prstGeom prst="rect">
            <a:avLst/>
          </a:prstGeom>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6ACCBEB9-01BE-C12C-6A73-47FFE1E78125}"/>
              </a:ext>
            </a:extLst>
          </p:cNvPr>
          <p:cNvSpPr>
            <a:spLocks noGrp="1"/>
          </p:cNvSpPr>
          <p:nvPr>
            <p:ph type="title"/>
          </p:nvPr>
        </p:nvSpPr>
        <p:spPr/>
        <p:txBody>
          <a:bodyPr/>
          <a:lstStyle/>
          <a:p>
            <a:r>
              <a:rPr lang="en-US" altLang="ko-KR"/>
              <a:t>Input data collection from (common) NF</a:t>
            </a:r>
            <a:endParaRPr lang="ko-KR" altLang="en-US"/>
          </a:p>
        </p:txBody>
      </p:sp>
      <p:sp>
        <p:nvSpPr>
          <p:cNvPr id="4" name="내용 개체 틀 3">
            <a:extLst>
              <a:ext uri="{FF2B5EF4-FFF2-40B4-BE49-F238E27FC236}">
                <a16:creationId xmlns:a16="http://schemas.microsoft.com/office/drawing/2014/main" id="{7B39C60B-9E49-6DC3-5F3E-AD52DC578CC7}"/>
              </a:ext>
            </a:extLst>
          </p:cNvPr>
          <p:cNvSpPr>
            <a:spLocks noGrp="1"/>
          </p:cNvSpPr>
          <p:nvPr>
            <p:ph idx="1"/>
          </p:nvPr>
        </p:nvSpPr>
        <p:spPr>
          <a:xfrm>
            <a:off x="0" y="1748625"/>
            <a:ext cx="11353800" cy="4351338"/>
          </a:xfrm>
        </p:spPr>
        <p:txBody>
          <a:bodyPr/>
          <a:lstStyle/>
          <a:p>
            <a:r>
              <a:rPr lang="en-US" altLang="ko-KR" sz="2800" dirty="0"/>
              <a:t>(Events can be obtained immediately)</a:t>
            </a:r>
          </a:p>
          <a:p>
            <a:pPr lvl="1"/>
            <a:r>
              <a:rPr lang="en-US" altLang="ko-KR" dirty="0"/>
              <a:t>Kinds of connected peer Producer NF(s) and its/those number(s) (within certain time window, if needed)</a:t>
            </a:r>
          </a:p>
          <a:p>
            <a:pPr lvl="1"/>
            <a:r>
              <a:rPr lang="en-US" altLang="ko-KR" dirty="0"/>
              <a:t>Requested service information per connected peer Producer NF(s) (within certain time window, if needed)</a:t>
            </a:r>
          </a:p>
          <a:p>
            <a:pPr lvl="1"/>
            <a:r>
              <a:rPr lang="en-US" altLang="ko-KR" dirty="0"/>
              <a:t>SBI message/protocol handling information(retransmitted event/message count and towards which NF(s)) </a:t>
            </a:r>
          </a:p>
          <a:p>
            <a:pPr lvl="1"/>
            <a:endParaRPr lang="ko-KR" altLang="en-US" dirty="0"/>
          </a:p>
        </p:txBody>
      </p:sp>
    </p:spTree>
    <p:extLst>
      <p:ext uri="{BB962C8B-B14F-4D97-AF65-F5344CB8AC3E}">
        <p14:creationId xmlns:p14="http://schemas.microsoft.com/office/powerpoint/2010/main" val="225645475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6ACCBEB9-01BE-C12C-6A73-47FFE1E78125}"/>
              </a:ext>
            </a:extLst>
          </p:cNvPr>
          <p:cNvSpPr>
            <a:spLocks noGrp="1"/>
          </p:cNvSpPr>
          <p:nvPr>
            <p:ph type="title"/>
          </p:nvPr>
        </p:nvSpPr>
        <p:spPr>
          <a:xfrm>
            <a:off x="160020" y="503237"/>
            <a:ext cx="10515600" cy="1130301"/>
          </a:xfrm>
        </p:spPr>
        <p:txBody>
          <a:bodyPr/>
          <a:lstStyle/>
          <a:p>
            <a:r>
              <a:rPr lang="en-US" altLang="ko-KR"/>
              <a:t>Output examples</a:t>
            </a:r>
            <a:endParaRPr lang="ko-KR" altLang="en-US"/>
          </a:p>
        </p:txBody>
      </p:sp>
      <p:sp>
        <p:nvSpPr>
          <p:cNvPr id="4" name="내용 개체 틀 3">
            <a:extLst>
              <a:ext uri="{FF2B5EF4-FFF2-40B4-BE49-F238E27FC236}">
                <a16:creationId xmlns:a16="http://schemas.microsoft.com/office/drawing/2014/main" id="{7B39C60B-9E49-6DC3-5F3E-AD52DC578CC7}"/>
              </a:ext>
            </a:extLst>
          </p:cNvPr>
          <p:cNvSpPr>
            <a:spLocks noGrp="1"/>
          </p:cNvSpPr>
          <p:nvPr>
            <p:ph idx="1"/>
          </p:nvPr>
        </p:nvSpPr>
        <p:spPr>
          <a:xfrm>
            <a:off x="160020" y="1807580"/>
            <a:ext cx="11353800" cy="4351338"/>
          </a:xfrm>
        </p:spPr>
        <p:txBody>
          <a:bodyPr/>
          <a:lstStyle/>
          <a:p>
            <a:r>
              <a:rPr lang="en-US" altLang="ko-KR" sz="2400"/>
              <a:t>Detection output</a:t>
            </a:r>
          </a:p>
          <a:p>
            <a:pPr lvl="1"/>
            <a:r>
              <a:rPr lang="en-US" altLang="ko-KR" sz="2000"/>
              <a:t>Target of the signaling storm, e.g. NF instance ID</a:t>
            </a:r>
          </a:p>
          <a:p>
            <a:pPr lvl="1"/>
            <a:r>
              <a:rPr lang="en-US" altLang="ko-KR" sz="2000"/>
              <a:t>Anomality ID, e.g. massive UE/frequent access, NF abnormal signaling, etc..</a:t>
            </a:r>
          </a:p>
          <a:p>
            <a:pPr lvl="1"/>
            <a:r>
              <a:rPr lang="en-US" altLang="ko-KR" sz="2000"/>
              <a:t>Source of the signaling storm, e.g. UE/NF list.</a:t>
            </a:r>
          </a:p>
          <a:p>
            <a:r>
              <a:rPr lang="en-US" altLang="ko-KR" sz="2400"/>
              <a:t>Prediction output</a:t>
            </a:r>
          </a:p>
          <a:p>
            <a:pPr lvl="1"/>
            <a:r>
              <a:rPr lang="en-US" altLang="ko-KR" sz="2000"/>
              <a:t>Target of the signaling storm, e.g. NF instance ID</a:t>
            </a:r>
          </a:p>
          <a:p>
            <a:pPr lvl="1"/>
            <a:r>
              <a:rPr lang="en-US" altLang="ko-KR" sz="2000"/>
              <a:t>Anomality ID, e.g. massive UE/frequent access, NF abnormal signaling, etc..</a:t>
            </a:r>
          </a:p>
          <a:p>
            <a:pPr lvl="1"/>
            <a:r>
              <a:rPr lang="en-US" altLang="ko-KR" sz="2000"/>
              <a:t>Source of the signaling storm, e.g. UE/NF list.</a:t>
            </a:r>
          </a:p>
          <a:p>
            <a:pPr lvl="1"/>
            <a:r>
              <a:rPr lang="en-US" altLang="ko-KR" sz="2000"/>
              <a:t>Confidence, e.g. confidence of this prediction.</a:t>
            </a:r>
          </a:p>
        </p:txBody>
      </p:sp>
    </p:spTree>
    <p:extLst>
      <p:ext uri="{BB962C8B-B14F-4D97-AF65-F5344CB8AC3E}">
        <p14:creationId xmlns:p14="http://schemas.microsoft.com/office/powerpoint/2010/main" val="66347409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6ACCBEB9-01BE-C12C-6A73-47FFE1E78125}"/>
              </a:ext>
            </a:extLst>
          </p:cNvPr>
          <p:cNvSpPr>
            <a:spLocks noGrp="1"/>
          </p:cNvSpPr>
          <p:nvPr>
            <p:ph type="title"/>
          </p:nvPr>
        </p:nvSpPr>
        <p:spPr>
          <a:xfrm>
            <a:off x="419100" y="468947"/>
            <a:ext cx="10515600" cy="1130301"/>
          </a:xfrm>
        </p:spPr>
        <p:txBody>
          <a:bodyPr/>
          <a:lstStyle/>
          <a:p>
            <a:r>
              <a:rPr lang="en-US" altLang="ko-KR" dirty="0"/>
              <a:t>Mitigation or prevention examples</a:t>
            </a:r>
            <a:endParaRPr lang="ko-KR" altLang="en-US" dirty="0"/>
          </a:p>
        </p:txBody>
      </p:sp>
      <p:sp>
        <p:nvSpPr>
          <p:cNvPr id="4" name="내용 개체 틀 3">
            <a:extLst>
              <a:ext uri="{FF2B5EF4-FFF2-40B4-BE49-F238E27FC236}">
                <a16:creationId xmlns:a16="http://schemas.microsoft.com/office/drawing/2014/main" id="{7B39C60B-9E49-6DC3-5F3E-AD52DC578CC7}"/>
              </a:ext>
            </a:extLst>
          </p:cNvPr>
          <p:cNvSpPr>
            <a:spLocks noGrp="1"/>
          </p:cNvSpPr>
          <p:nvPr>
            <p:ph idx="1"/>
          </p:nvPr>
        </p:nvSpPr>
        <p:spPr>
          <a:xfrm>
            <a:off x="419100" y="1807580"/>
            <a:ext cx="11353800" cy="4351338"/>
          </a:xfrm>
        </p:spPr>
        <p:txBody>
          <a:bodyPr/>
          <a:lstStyle/>
          <a:p>
            <a:r>
              <a:rPr lang="en-US" altLang="ko-KR" sz="2000" dirty="0"/>
              <a:t>Handling UEs/Sessions</a:t>
            </a:r>
          </a:p>
          <a:p>
            <a:pPr lvl="1"/>
            <a:r>
              <a:rPr lang="en-US" altLang="ko-KR" sz="1800" dirty="0"/>
              <a:t>Per UE/Session</a:t>
            </a:r>
          </a:p>
          <a:p>
            <a:pPr lvl="2"/>
            <a:r>
              <a:rPr lang="en-US" altLang="ko-KR" sz="1800" dirty="0"/>
              <a:t>AMF sets back-off timer for MM NAS for a selected set of UEs</a:t>
            </a:r>
          </a:p>
          <a:p>
            <a:pPr lvl="2"/>
            <a:r>
              <a:rPr lang="en-US" altLang="ko-KR" sz="1800" dirty="0"/>
              <a:t>SMF sets back-off timer for SM NAS for a selected set of Sessions</a:t>
            </a:r>
          </a:p>
          <a:p>
            <a:pPr lvl="2"/>
            <a:r>
              <a:rPr lang="en-US" altLang="ko-KR" sz="1800" dirty="0"/>
              <a:t>PCF sets AM/SM policy control for a selected set of UEs/Sessions</a:t>
            </a:r>
          </a:p>
          <a:p>
            <a:pPr lvl="1"/>
            <a:r>
              <a:rPr lang="en-US" altLang="ko-KR" sz="1800" dirty="0"/>
              <a:t>Per group</a:t>
            </a:r>
          </a:p>
          <a:p>
            <a:pPr lvl="2"/>
            <a:r>
              <a:rPr lang="en-US" altLang="ko-KR" sz="1800" dirty="0"/>
              <a:t>AMF triggers RAN to initiate overload control for the UEs in specific slice, </a:t>
            </a:r>
            <a:r>
              <a:rPr lang="en-US" altLang="zh-CN" sz="1800" dirty="0"/>
              <a:t>priority.</a:t>
            </a:r>
            <a:endParaRPr lang="en-US" altLang="ko-KR" sz="1800" dirty="0"/>
          </a:p>
          <a:p>
            <a:r>
              <a:rPr lang="en-US" altLang="ko-KR" sz="2000" dirty="0"/>
              <a:t>Handling NFs</a:t>
            </a:r>
          </a:p>
          <a:p>
            <a:pPr lvl="1"/>
            <a:r>
              <a:rPr lang="en-US" altLang="ko-KR" sz="1800" dirty="0"/>
              <a:t>NRF configures the local policy to prevent the source NF from being discovered or discovering others.</a:t>
            </a:r>
          </a:p>
          <a:p>
            <a:pPr lvl="1"/>
            <a:r>
              <a:rPr lang="en-US" altLang="ko-KR" sz="1800" dirty="0"/>
              <a:t>Source NF configures to reselect other target NFs and unsubscribes the existing abnormal NF.</a:t>
            </a:r>
          </a:p>
          <a:p>
            <a:pPr lvl="1"/>
            <a:r>
              <a:rPr lang="en-US" altLang="ko-KR" sz="1800" dirty="0"/>
              <a:t>NRF configures the local policy to prevent the source NF from being discovered or discovering others or deprioritize the source NFs/Services from being select less.</a:t>
            </a:r>
          </a:p>
          <a:p>
            <a:pPr lvl="1"/>
            <a:r>
              <a:rPr lang="en-US" altLang="ko-KR" sz="1800" dirty="0"/>
              <a:t>Source NF configures to reselect other target NFs and unsubscribes the existing abnormal NF or triggers UE Reregistration and/or Session Reestablishments, and reselects to other target NFs</a:t>
            </a:r>
          </a:p>
        </p:txBody>
      </p:sp>
    </p:spTree>
    <p:extLst>
      <p:ext uri="{BB962C8B-B14F-4D97-AF65-F5344CB8AC3E}">
        <p14:creationId xmlns:p14="http://schemas.microsoft.com/office/powerpoint/2010/main" val="18071409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내용 개체 틀 3">
            <a:extLst>
              <a:ext uri="{FF2B5EF4-FFF2-40B4-BE49-F238E27FC236}">
                <a16:creationId xmlns:a16="http://schemas.microsoft.com/office/drawing/2014/main" id="{7B39C60B-9E49-6DC3-5F3E-AD52DC578CC7}"/>
              </a:ext>
            </a:extLst>
          </p:cNvPr>
          <p:cNvSpPr>
            <a:spLocks noGrp="1"/>
          </p:cNvSpPr>
          <p:nvPr>
            <p:ph idx="1"/>
          </p:nvPr>
        </p:nvSpPr>
        <p:spPr>
          <a:xfrm>
            <a:off x="0" y="1825625"/>
            <a:ext cx="11353800" cy="4351338"/>
          </a:xfrm>
        </p:spPr>
        <p:txBody>
          <a:bodyPr anchor="ctr"/>
          <a:lstStyle/>
          <a:p>
            <a:pPr marL="0" indent="0" algn="ctr">
              <a:buNone/>
            </a:pPr>
            <a:r>
              <a:rPr lang="en-US" altLang="ko-KR" sz="3600"/>
              <a:t>Thank you</a:t>
            </a:r>
            <a:endParaRPr lang="ko-KR" altLang="en-US" sz="3600"/>
          </a:p>
        </p:txBody>
      </p:sp>
    </p:spTree>
    <p:extLst>
      <p:ext uri="{BB962C8B-B14F-4D97-AF65-F5344CB8AC3E}">
        <p14:creationId xmlns:p14="http://schemas.microsoft.com/office/powerpoint/2010/main" val="62202767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표 5">
            <a:extLst>
              <a:ext uri="{FF2B5EF4-FFF2-40B4-BE49-F238E27FC236}">
                <a16:creationId xmlns:a16="http://schemas.microsoft.com/office/drawing/2014/main" id="{211044E5-485E-24A2-3397-F8A2560F1FCB}"/>
              </a:ext>
            </a:extLst>
          </p:cNvPr>
          <p:cNvGraphicFramePr>
            <a:graphicFrameLocks noGrp="1"/>
          </p:cNvGraphicFramePr>
          <p:nvPr>
            <p:extLst>
              <p:ext uri="{D42A27DB-BD31-4B8C-83A1-F6EECF244321}">
                <p14:modId xmlns:p14="http://schemas.microsoft.com/office/powerpoint/2010/main" val="2301968496"/>
              </p:ext>
            </p:extLst>
          </p:nvPr>
        </p:nvGraphicFramePr>
        <p:xfrm>
          <a:off x="64736" y="1185888"/>
          <a:ext cx="11984305" cy="5405186"/>
        </p:xfrm>
        <a:graphic>
          <a:graphicData uri="http://schemas.openxmlformats.org/drawingml/2006/table">
            <a:tbl>
              <a:tblPr firstRow="1" bandRow="1">
                <a:tableStyleId>{5C22544A-7EE6-4342-B048-85BDC9FD1C3A}</a:tableStyleId>
              </a:tblPr>
              <a:tblGrid>
                <a:gridCol w="679184">
                  <a:extLst>
                    <a:ext uri="{9D8B030D-6E8A-4147-A177-3AD203B41FA5}">
                      <a16:colId xmlns:a16="http://schemas.microsoft.com/office/drawing/2014/main" val="876689954"/>
                    </a:ext>
                  </a:extLst>
                </a:gridCol>
                <a:gridCol w="3041565">
                  <a:extLst>
                    <a:ext uri="{9D8B030D-6E8A-4147-A177-3AD203B41FA5}">
                      <a16:colId xmlns:a16="http://schemas.microsoft.com/office/drawing/2014/main" val="4293381321"/>
                    </a:ext>
                  </a:extLst>
                </a:gridCol>
                <a:gridCol w="7689021">
                  <a:extLst>
                    <a:ext uri="{9D8B030D-6E8A-4147-A177-3AD203B41FA5}">
                      <a16:colId xmlns:a16="http://schemas.microsoft.com/office/drawing/2014/main" val="2941429214"/>
                    </a:ext>
                  </a:extLst>
                </a:gridCol>
                <a:gridCol w="574535">
                  <a:extLst>
                    <a:ext uri="{9D8B030D-6E8A-4147-A177-3AD203B41FA5}">
                      <a16:colId xmlns:a16="http://schemas.microsoft.com/office/drawing/2014/main" val="2020028559"/>
                    </a:ext>
                  </a:extLst>
                </a:gridCol>
              </a:tblGrid>
              <a:tr h="226025">
                <a:tc>
                  <a:txBody>
                    <a:bodyPr/>
                    <a:lstStyle/>
                    <a:p>
                      <a:pPr algn="ctr" latinLnBrk="1"/>
                      <a:r>
                        <a:rPr lang="en-US" altLang="ko-KR" sz="1000" b="1" i="0" dirty="0" err="1">
                          <a:solidFill>
                            <a:schemeClr val="tx1"/>
                          </a:solidFill>
                          <a:latin typeface="+mn-ea"/>
                          <a:ea typeface="+mn-ea"/>
                        </a:rPr>
                        <a:t>Tdoc</a:t>
                      </a:r>
                      <a:endParaRPr lang="ko-KR" altLang="en-US" sz="1000" b="1" i="0" dirty="0">
                        <a:solidFill>
                          <a:schemeClr val="tx1"/>
                        </a:solidFill>
                        <a:latin typeface="+mn-ea"/>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latinLnBrk="1"/>
                      <a:r>
                        <a:rPr lang="en-US" altLang="ko-KR" sz="1000" b="1" i="0" dirty="0">
                          <a:solidFill>
                            <a:schemeClr val="tx1"/>
                          </a:solidFill>
                          <a:latin typeface="+mn-ea"/>
                          <a:ea typeface="+mn-ea"/>
                        </a:rPr>
                        <a:t>Title</a:t>
                      </a:r>
                      <a:endParaRPr lang="ko-KR" altLang="en-US" sz="1000" b="1" i="0" dirty="0">
                        <a:solidFill>
                          <a:schemeClr val="tx1"/>
                        </a:solidFill>
                        <a:latin typeface="+mn-ea"/>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latinLnBrk="1"/>
                      <a:r>
                        <a:rPr lang="en-US" altLang="ko-KR" sz="1000" b="1" i="0" dirty="0">
                          <a:solidFill>
                            <a:schemeClr val="tx1"/>
                          </a:solidFill>
                          <a:latin typeface="+mn-ea"/>
                          <a:ea typeface="+mn-ea"/>
                        </a:rPr>
                        <a:t>24.2 (SA2#161 / Athens, Greece) Solution (focusing for NF input to NWDAF)</a:t>
                      </a:r>
                      <a:endParaRPr lang="ko-KR" altLang="en-US" sz="1000" b="1" i="0" dirty="0">
                        <a:solidFill>
                          <a:schemeClr val="tx1"/>
                        </a:solidFill>
                        <a:latin typeface="+mn-ea"/>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latinLnBrk="1"/>
                      <a:r>
                        <a:rPr lang="en-US" altLang="ko-KR" sz="800" b="1" i="0">
                          <a:solidFill>
                            <a:schemeClr val="tx1"/>
                          </a:solidFill>
                          <a:latin typeface="+mn-ea"/>
                          <a:ea typeface="+mn-ea"/>
                        </a:rPr>
                        <a:t>Company</a:t>
                      </a:r>
                      <a:endParaRPr lang="ko-KR" altLang="en-US" sz="800" b="1" i="0">
                        <a:solidFill>
                          <a:schemeClr val="tx1"/>
                        </a:solidFill>
                        <a:latin typeface="+mn-ea"/>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924018251"/>
                  </a:ext>
                </a:extLst>
              </a:tr>
              <a:tr h="226025">
                <a:tc>
                  <a:txBody>
                    <a:bodyPr/>
                    <a:lstStyle/>
                    <a:p>
                      <a:pPr algn="ctr" latinLnBrk="1"/>
                      <a:r>
                        <a:rPr lang="en-GB" altLang="ko-KR" sz="900" b="0" i="0" kern="1200" dirty="0">
                          <a:solidFill>
                            <a:schemeClr val="tx1"/>
                          </a:solidFill>
                          <a:effectLst/>
                          <a:latin typeface="+mn-lt"/>
                          <a:ea typeface="+mn-ea"/>
                          <a:cs typeface="+mn-cs"/>
                        </a:rPr>
                        <a:t>S2-2401925</a:t>
                      </a:r>
                      <a:endParaRPr lang="ko-KR" altLang="en-US" sz="9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dirty="0">
                          <a:solidFill>
                            <a:schemeClr val="tx1"/>
                          </a:solidFill>
                          <a:effectLst/>
                          <a:latin typeface="+mn-lt"/>
                          <a:ea typeface="+mn-ea"/>
                          <a:cs typeface="+mn-cs"/>
                        </a:rPr>
                        <a:t>Solution to key issue 4: Signalling storm detection and mitigation based on O&amp;M data</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a:solidFill>
                            <a:schemeClr val="tx1"/>
                          </a:solidFill>
                          <a:latin typeface="+mn-lt"/>
                          <a:ea typeface="+mn-ea"/>
                        </a:rPr>
                        <a:t>O&amp;M based, MDA assistance</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a:solidFill>
                            <a:schemeClr val="tx1"/>
                          </a:solidFill>
                          <a:latin typeface="+mn-lt"/>
                          <a:ea typeface="+mn-ea"/>
                        </a:rPr>
                        <a:t>OPPO</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68679061"/>
                  </a:ext>
                </a:extLst>
              </a:tr>
              <a:tr h="226025">
                <a:tc>
                  <a:txBody>
                    <a:bodyPr/>
                    <a:lstStyle/>
                    <a:p>
                      <a:pPr algn="ctr" latinLnBrk="1"/>
                      <a:r>
                        <a:rPr lang="en-GB" altLang="ko-KR" sz="900" b="0" i="0" kern="1200" dirty="0">
                          <a:solidFill>
                            <a:schemeClr val="tx1"/>
                          </a:solidFill>
                          <a:effectLst/>
                          <a:latin typeface="+mn-lt"/>
                          <a:ea typeface="+mn-ea"/>
                          <a:cs typeface="+mn-cs"/>
                        </a:rPr>
                        <a:t>S2-2402012</a:t>
                      </a:r>
                      <a:endParaRPr lang="ko-KR" altLang="en-US" sz="9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dirty="0">
                          <a:solidFill>
                            <a:schemeClr val="tx1"/>
                          </a:solidFill>
                          <a:effectLst/>
                          <a:latin typeface="+mn-lt"/>
                          <a:ea typeface="+mn-ea"/>
                          <a:cs typeface="+mn-cs"/>
                        </a:rPr>
                        <a:t>New solution: NWDAF-assisted policy control for network abnormal behaviours mitigation</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a:solidFill>
                            <a:schemeClr val="tx1"/>
                          </a:solidFill>
                          <a:latin typeface="+mn-lt"/>
                          <a:ea typeface="+mn-ea"/>
                        </a:rPr>
                        <a:t>Use of PCF/NWDAF</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a:solidFill>
                            <a:schemeClr val="tx1"/>
                          </a:solidFill>
                          <a:latin typeface="+mn-lt"/>
                          <a:ea typeface="+mn-ea"/>
                        </a:rPr>
                        <a:t>KPN</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09488751"/>
                  </a:ext>
                </a:extLst>
              </a:tr>
              <a:tr h="226025">
                <a:tc>
                  <a:txBody>
                    <a:bodyPr/>
                    <a:lstStyle/>
                    <a:p>
                      <a:pPr algn="ctr" latinLnBrk="1"/>
                      <a:r>
                        <a:rPr lang="en-GB" altLang="ko-KR" sz="900" b="0" i="0" kern="1200">
                          <a:solidFill>
                            <a:schemeClr val="tx1"/>
                          </a:solidFill>
                          <a:effectLst/>
                          <a:latin typeface="+mn-lt"/>
                          <a:ea typeface="+mn-ea"/>
                          <a:cs typeface="+mn-cs"/>
                        </a:rPr>
                        <a:t>S2-2402026</a:t>
                      </a:r>
                      <a:endParaRPr lang="ko-KR" altLang="en-US" sz="9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a:solidFill>
                            <a:schemeClr val="tx1"/>
                          </a:solidFill>
                          <a:effectLst/>
                          <a:latin typeface="+mn-lt"/>
                          <a:ea typeface="+mn-ea"/>
                          <a:cs typeface="+mn-cs"/>
                        </a:rPr>
                        <a:t>Solution for KI#4: Flexible analytics design to support multiple "signalling storm" scenarios.</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A.ID : SBI </a:t>
                      </a:r>
                      <a:r>
                        <a:rPr lang="en-US" altLang="ko-KR" sz="800" b="0" i="0" dirty="0" err="1">
                          <a:solidFill>
                            <a:schemeClr val="tx1"/>
                          </a:solidFill>
                          <a:latin typeface="+mn-lt"/>
                          <a:ea typeface="+mn-ea"/>
                        </a:rPr>
                        <a:t>signalling</a:t>
                      </a:r>
                      <a:endParaRPr lang="en-US" altLang="ko-KR" sz="800" b="0" i="0" dirty="0">
                        <a:solidFill>
                          <a:schemeClr val="tx1"/>
                        </a:solidFill>
                        <a:latin typeface="+mn-lt"/>
                        <a:ea typeface="+mn-ea"/>
                      </a:endParaRPr>
                    </a:p>
                    <a:p>
                      <a:pPr latinLnBrk="1"/>
                      <a:r>
                        <a:rPr lang="en-US" altLang="ko-KR" sz="800" b="0" i="0" dirty="0">
                          <a:solidFill>
                            <a:schemeClr val="tx1"/>
                          </a:solidFill>
                          <a:latin typeface="+mn-lt"/>
                          <a:ea typeface="+mn-ea"/>
                        </a:rPr>
                        <a:t>NF -&gt; NWDAF input data</a:t>
                      </a:r>
                      <a:r>
                        <a:rPr lang="ko-KR" altLang="en-US" sz="800" b="0" i="0" dirty="0">
                          <a:solidFill>
                            <a:schemeClr val="tx1"/>
                          </a:solidFill>
                          <a:latin typeface="+mn-lt"/>
                          <a:ea typeface="+mn-ea"/>
                        </a:rPr>
                        <a:t> </a:t>
                      </a:r>
                      <a:r>
                        <a:rPr lang="en-US" altLang="ko-KR" sz="800" b="0" i="0" dirty="0">
                          <a:solidFill>
                            <a:schemeClr val="tx1"/>
                          </a:solidFill>
                          <a:latin typeface="+mn-lt"/>
                          <a:ea typeface="+mn-ea"/>
                        </a:rPr>
                        <a:t>depends on the </a:t>
                      </a:r>
                      <a:r>
                        <a:rPr lang="en-US" altLang="ko-KR" sz="800" b="0" i="0" dirty="0" err="1">
                          <a:solidFill>
                            <a:schemeClr val="tx1"/>
                          </a:solidFill>
                          <a:latin typeface="+mn-lt"/>
                          <a:ea typeface="+mn-ea"/>
                        </a:rPr>
                        <a:t>signalling</a:t>
                      </a:r>
                      <a:r>
                        <a:rPr lang="en-US" altLang="ko-KR" sz="800" b="0" i="0" dirty="0">
                          <a:solidFill>
                            <a:schemeClr val="tx1"/>
                          </a:solidFill>
                          <a:latin typeface="+mn-lt"/>
                          <a:ea typeface="+mn-ea"/>
                        </a:rPr>
                        <a:t> storm scenario</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a:solidFill>
                            <a:schemeClr val="tx1"/>
                          </a:solidFill>
                          <a:latin typeface="+mn-lt"/>
                          <a:ea typeface="+mn-ea"/>
                        </a:rPr>
                        <a:t>Lenovo</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680197"/>
                  </a:ext>
                </a:extLst>
              </a:tr>
              <a:tr h="904101">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GB" altLang="ko-KR" sz="900" b="0" i="0" kern="1200" dirty="0">
                          <a:solidFill>
                            <a:schemeClr val="tx1"/>
                          </a:solidFill>
                          <a:effectLst/>
                          <a:latin typeface="+mn-lt"/>
                          <a:ea typeface="+mn-ea"/>
                          <a:cs typeface="+mn-cs"/>
                        </a:rPr>
                        <a:t>S2-2402181</a:t>
                      </a:r>
                      <a:endParaRPr lang="ko-KR" altLang="ko-KR" sz="900" b="0" i="0" kern="1200" dirty="0">
                        <a:solidFill>
                          <a:schemeClr val="tx1"/>
                        </a:solidFill>
                        <a:effectLst/>
                        <a:latin typeface="+mn-lt"/>
                        <a:ea typeface="+mn-ea"/>
                        <a:cs typeface="+mn-cs"/>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GB" altLang="ko-KR" sz="800" b="0" i="0" kern="1200" dirty="0">
                          <a:solidFill>
                            <a:schemeClr val="tx1"/>
                          </a:solidFill>
                          <a:effectLst/>
                          <a:latin typeface="+mn-lt"/>
                          <a:ea typeface="+mn-ea"/>
                          <a:cs typeface="+mn-cs"/>
                        </a:rPr>
                        <a:t>KI#4: New Sol: NWDAF analytics for signalling storm prediction</a:t>
                      </a:r>
                      <a:endParaRPr lang="ko-KR" altLang="ko-KR" sz="800" b="0" i="0" kern="1200" dirty="0">
                        <a:solidFill>
                          <a:schemeClr val="tx1"/>
                        </a:solidFill>
                        <a:effectLst/>
                        <a:latin typeface="+mn-lt"/>
                        <a:ea typeface="+mn-ea"/>
                        <a:cs typeface="+mn-cs"/>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ID : </a:t>
                      </a:r>
                      <a:r>
                        <a:rPr lang="en-US" altLang="ko-KR" sz="800" b="0" i="0" kern="1200" dirty="0">
                          <a:solidFill>
                            <a:schemeClr val="tx1"/>
                          </a:solidFill>
                          <a:effectLst/>
                          <a:latin typeface="+mn-lt"/>
                          <a:ea typeface="+mn-ea"/>
                          <a:cs typeface="+mn-cs"/>
                        </a:rPr>
                        <a:t>"Control Plane </a:t>
                      </a:r>
                    </a:p>
                    <a:p>
                      <a:pPr hangingPunct="0"/>
                      <a:r>
                        <a:rPr lang="en-US" altLang="ko-KR" sz="800" b="0" i="0" kern="1200" dirty="0">
                          <a:solidFill>
                            <a:schemeClr val="tx1"/>
                          </a:solidFill>
                          <a:effectLst/>
                          <a:latin typeface="+mn-lt"/>
                          <a:ea typeface="+mn-ea"/>
                          <a:cs typeface="+mn-cs"/>
                        </a:rPr>
                        <a:t>- Number of successful initial registrations, Number of mobility registration update requests, Mean time of Registration procedure, Total number of attempted service requests, Number of PDU session creation requests,</a:t>
                      </a:r>
                      <a:endParaRPr lang="ko-KR" altLang="ko-KR" sz="800" b="0" i="0" kern="1200" dirty="0">
                        <a:solidFill>
                          <a:schemeClr val="tx1"/>
                        </a:solidFill>
                        <a:effectLst/>
                        <a:latin typeface="+mn-lt"/>
                        <a:ea typeface="+mn-ea"/>
                        <a:cs typeface="+mn-cs"/>
                      </a:endParaRPr>
                    </a:p>
                    <a:p>
                      <a:pPr latinLnBrk="0"/>
                      <a:r>
                        <a:rPr lang="en-US" altLang="ko-KR" sz="800" b="0" i="0" kern="1200" dirty="0" err="1">
                          <a:solidFill>
                            <a:schemeClr val="tx1"/>
                          </a:solidFill>
                          <a:effectLst/>
                          <a:latin typeface="+mn-lt"/>
                          <a:ea typeface="+mn-ea"/>
                          <a:cs typeface="+mn-cs"/>
                        </a:rPr>
                        <a:t>Signalling</a:t>
                      </a:r>
                      <a:r>
                        <a:rPr lang="en-US" altLang="ko-KR" sz="800" b="0" i="0" kern="1200" dirty="0">
                          <a:solidFill>
                            <a:schemeClr val="tx1"/>
                          </a:solidFill>
                          <a:effectLst/>
                          <a:latin typeface="+mn-lt"/>
                          <a:ea typeface="+mn-ea"/>
                          <a:cs typeface="+mn-cs"/>
                        </a:rPr>
                        <a:t> Abnormality" </a:t>
                      </a:r>
                    </a:p>
                    <a:p>
                      <a:pPr hangingPunct="0"/>
                      <a:r>
                        <a:rPr lang="en-US" altLang="ko-KR" sz="800" b="0" i="0" kern="1200" dirty="0">
                          <a:solidFill>
                            <a:schemeClr val="tx1"/>
                          </a:solidFill>
                          <a:effectLst/>
                          <a:latin typeface="+mn-lt"/>
                          <a:ea typeface="+mn-ea"/>
                          <a:cs typeface="+mn-cs"/>
                        </a:rPr>
                        <a:t>- The service producer entity: Request throttling, Back-pressure, Connection Pooling, etc.  The service consumer entity: Request throttling, NF reselection, etc. OAM: Horizontal/Vertical scaling, Proper configuration of the network entities, etc.  SCP (in the case of using SCP for service communication between NFs): Request throttling, Back-pressure, Connection Pooling, etc.</a:t>
                      </a:r>
                      <a:br>
                        <a:rPr lang="en-US" altLang="ko-KR" sz="800" b="0" i="0" kern="1200" dirty="0">
                          <a:solidFill>
                            <a:schemeClr val="tx1"/>
                          </a:solidFill>
                          <a:effectLst/>
                          <a:latin typeface="+mn-lt"/>
                          <a:ea typeface="+mn-ea"/>
                          <a:cs typeface="+mn-cs"/>
                        </a:rPr>
                      </a:br>
                      <a:r>
                        <a:rPr lang="en-US" altLang="ko-KR" sz="800" b="0" i="0" kern="1200" dirty="0">
                          <a:solidFill>
                            <a:schemeClr val="tx1"/>
                          </a:solidFill>
                          <a:effectLst/>
                          <a:latin typeface="+mn-lt"/>
                          <a:ea typeface="+mn-ea"/>
                          <a:cs typeface="+mn-cs"/>
                        </a:rPr>
                        <a:t>Max/mean/</a:t>
                      </a:r>
                      <a:r>
                        <a:rPr lang="en-US" altLang="ko-KR" sz="800" b="0" i="0" dirty="0">
                          <a:solidFill>
                            <a:schemeClr val="tx1"/>
                          </a:solidFill>
                          <a:latin typeface="+mn-lt"/>
                          <a:ea typeface="+mn-ea"/>
                        </a:rPr>
                        <a:t>min number of request/response/ in a time window, the number of the timed-out requests, max/mean/min response time</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a:solidFill>
                            <a:schemeClr val="tx1"/>
                          </a:solidFill>
                          <a:effectLst/>
                          <a:latin typeface="+mn-lt"/>
                          <a:ea typeface="+mn-ea"/>
                          <a:cs typeface="+mn-cs"/>
                        </a:rPr>
                        <a:t>NTT DOCOMO</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04803912"/>
                  </a:ext>
                </a:extLst>
              </a:tr>
              <a:tr h="254278">
                <a:tc>
                  <a:txBody>
                    <a:bodyPr/>
                    <a:lstStyle/>
                    <a:p>
                      <a:pPr algn="ctr" latinLnBrk="1"/>
                      <a:r>
                        <a:rPr lang="en-GB" altLang="ko-KR" sz="900" b="0" i="0" kern="1200">
                          <a:solidFill>
                            <a:schemeClr val="tx1"/>
                          </a:solidFill>
                          <a:effectLst/>
                          <a:latin typeface="+mn-lt"/>
                          <a:ea typeface="+mn-ea"/>
                          <a:cs typeface="+mn-cs"/>
                        </a:rPr>
                        <a:t>S2-2402181</a:t>
                      </a:r>
                    </a:p>
                    <a:p>
                      <a:pPr algn="ctr" latinLnBrk="1"/>
                      <a:r>
                        <a:rPr lang="en-GB" altLang="ko-KR" sz="900" b="0" i="0" kern="1200">
                          <a:solidFill>
                            <a:schemeClr val="tx1"/>
                          </a:solidFill>
                          <a:effectLst/>
                          <a:latin typeface="+mn-lt"/>
                          <a:ea typeface="+mn-ea"/>
                          <a:cs typeface="+mn-cs"/>
                        </a:rPr>
                        <a:t>S2-2402762</a:t>
                      </a:r>
                      <a:endParaRPr lang="ko-KR" altLang="en-US" sz="9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dirty="0">
                          <a:solidFill>
                            <a:schemeClr val="tx1"/>
                          </a:solidFill>
                          <a:effectLst/>
                          <a:latin typeface="+mn-lt"/>
                          <a:ea typeface="+mn-ea"/>
                          <a:cs typeface="+mn-cs"/>
                        </a:rPr>
                        <a:t>KI#4, New Sol: NWDAF Assisted Network Abnormal Behaviour Mitigation and Prevention</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Number of NAS transactions, Number of successful NAS transactions, Number of reattempted NAS transactions, Number of registered UEs, Number of active UEs, Number of UEs with successful NAS transaction, Number of NG-RAN connections, NF service name(s)/ID(s), NF resource usage per service, NF resource capacity</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a:solidFill>
                            <a:schemeClr val="tx1"/>
                          </a:solidFill>
                          <a:latin typeface="+mn-lt"/>
                          <a:ea typeface="+mn-ea"/>
                        </a:rPr>
                        <a:t>Samsung</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2792770"/>
                  </a:ext>
                </a:extLst>
              </a:tr>
              <a:tr h="254278">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GB" altLang="ko-KR" sz="900" b="0" i="0" kern="1200">
                          <a:solidFill>
                            <a:schemeClr val="tx1"/>
                          </a:solidFill>
                          <a:effectLst/>
                          <a:latin typeface="+mn-lt"/>
                          <a:ea typeface="+mn-ea"/>
                          <a:cs typeface="+mn-cs"/>
                        </a:rPr>
                        <a:t>S2-2402226</a:t>
                      </a:r>
                      <a:endParaRPr lang="ko-KR" altLang="ko-KR" sz="900" b="0" i="0" kern="1200">
                        <a:solidFill>
                          <a:schemeClr val="tx1"/>
                        </a:solidFill>
                        <a:effectLst/>
                        <a:latin typeface="+mn-lt"/>
                        <a:ea typeface="+mn-ea"/>
                        <a:cs typeface="+mn-cs"/>
                      </a:endParaRPr>
                    </a:p>
                    <a:p>
                      <a:pPr algn="ctr" latinLnBrk="1"/>
                      <a:endParaRPr lang="ko-KR" altLang="en-US" sz="9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dirty="0">
                          <a:solidFill>
                            <a:schemeClr val="tx1"/>
                          </a:solidFill>
                          <a:effectLst/>
                          <a:latin typeface="+mn-lt"/>
                          <a:ea typeface="+mn-ea"/>
                          <a:cs typeface="+mn-cs"/>
                        </a:rPr>
                        <a:t>New Solution on </a:t>
                      </a:r>
                      <a:r>
                        <a:rPr lang="en-US" altLang="ko-KR" sz="800" b="0" i="0" kern="1200" dirty="0">
                          <a:solidFill>
                            <a:schemeClr val="tx1"/>
                          </a:solidFill>
                          <a:effectLst/>
                          <a:latin typeface="+mn-lt"/>
                          <a:ea typeface="+mn-ea"/>
                          <a:cs typeface="+mn-cs"/>
                        </a:rPr>
                        <a:t>NWDAF-assisted for 5GC handling of abnormal network behaviors</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hangingPunct="0"/>
                      <a:r>
                        <a:rPr lang="en-GB" altLang="ko-KR" sz="800" b="0" i="0" kern="1200">
                          <a:solidFill>
                            <a:schemeClr val="tx1"/>
                          </a:solidFill>
                          <a:effectLst/>
                          <a:latin typeface="+mn-lt"/>
                          <a:ea typeface="+mn-ea"/>
                          <a:cs typeface="+mn-cs"/>
                        </a:rPr>
                        <a:t>- The load of 5GC NFs. Total number of 5GC NFs interface messages.  5GC NFs interface message success rate. Current interface thresholds of the 5GC NFs, etc.</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CMCC</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95197961"/>
                  </a:ext>
                </a:extLst>
              </a:tr>
              <a:tr h="317601">
                <a:tc>
                  <a:txBody>
                    <a:bodyPr/>
                    <a:lstStyle/>
                    <a:p>
                      <a:pPr algn="ctr" latinLnBrk="1"/>
                      <a:r>
                        <a:rPr lang="en-GB" altLang="ko-KR" sz="900" b="0" i="0" kern="1200" dirty="0">
                          <a:solidFill>
                            <a:schemeClr val="tx1"/>
                          </a:solidFill>
                          <a:effectLst/>
                          <a:latin typeface="+mn-lt"/>
                          <a:ea typeface="+mn-ea"/>
                          <a:cs typeface="+mn-cs"/>
                        </a:rPr>
                        <a:t>S2-2402269</a:t>
                      </a:r>
                      <a:endParaRPr lang="ko-KR" altLang="en-US" sz="9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a:solidFill>
                            <a:schemeClr val="tx1"/>
                          </a:solidFill>
                          <a:effectLst/>
                          <a:latin typeface="+mn-lt"/>
                          <a:ea typeface="+mn-ea"/>
                          <a:cs typeface="+mn-cs"/>
                        </a:rPr>
                        <a:t>(KI#4) Solution for NWDAF enhancements to support network abnormal behaviours (i.e. Signalling storm) mitigation and prevention</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O&amp;M based, NWDAF/MDAF assistance</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a:solidFill>
                            <a:schemeClr val="tx1"/>
                          </a:solidFill>
                          <a:latin typeface="+mn-lt"/>
                          <a:ea typeface="+mn-ea"/>
                        </a:rPr>
                        <a:t>Ericsson</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3834791"/>
                  </a:ext>
                </a:extLst>
              </a:tr>
              <a:tr h="791088">
                <a:tc>
                  <a:txBody>
                    <a:bodyPr/>
                    <a:lstStyle/>
                    <a:p>
                      <a:pPr algn="ctr" latinLnBrk="1"/>
                      <a:r>
                        <a:rPr lang="en-US" altLang="ko-KR" sz="900" b="0" i="0" kern="1200" dirty="0">
                          <a:solidFill>
                            <a:schemeClr val="tx1"/>
                          </a:solidFill>
                          <a:effectLst/>
                          <a:latin typeface="+mn-lt"/>
                          <a:ea typeface="+mn-ea"/>
                          <a:cs typeface="+mn-cs"/>
                        </a:rPr>
                        <a:t>S2-2402436</a:t>
                      </a:r>
                      <a:endParaRPr lang="ko-KR" altLang="en-US" sz="9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GB" altLang="ko-KR" sz="800" b="0" i="0" kern="1200" dirty="0">
                          <a:solidFill>
                            <a:schemeClr val="tx1"/>
                          </a:solidFill>
                          <a:effectLst/>
                          <a:latin typeface="+mn-lt"/>
                          <a:ea typeface="+mn-ea"/>
                          <a:cs typeface="+mn-cs"/>
                        </a:rPr>
                        <a:t>New Solution for KI#4: Registration signalling analytics to support detection and prevention of signalling storm</a:t>
                      </a:r>
                      <a:endParaRPr lang="ko-KR" altLang="ko-KR" sz="800" b="0" i="0" kern="1200" dirty="0">
                        <a:solidFill>
                          <a:schemeClr val="tx1"/>
                        </a:solidFill>
                        <a:effectLst/>
                        <a:latin typeface="+mn-lt"/>
                        <a:ea typeface="+mn-ea"/>
                        <a:cs typeface="+mn-cs"/>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Registration Signaling Information</a:t>
                      </a:r>
                    </a:p>
                    <a:p>
                      <a:pPr latinLnBrk="1"/>
                      <a:r>
                        <a:rPr lang="en-US" altLang="ko-KR" sz="800" b="0" i="0" dirty="0">
                          <a:solidFill>
                            <a:schemeClr val="tx1"/>
                          </a:solidFill>
                          <a:latin typeface="+mn-lt"/>
                          <a:ea typeface="+mn-ea"/>
                        </a:rPr>
                        <a:t>&gt; Registration Type , &gt; Number of registration request, &gt; Number of registration failure</a:t>
                      </a:r>
                    </a:p>
                    <a:p>
                      <a:pPr latinLnBrk="1"/>
                      <a:r>
                        <a:rPr lang="en-US" altLang="ko-KR" sz="800" b="0" i="0" dirty="0">
                          <a:solidFill>
                            <a:schemeClr val="tx1"/>
                          </a:solidFill>
                          <a:latin typeface="+mn-lt"/>
                          <a:ea typeface="+mn-ea"/>
                        </a:rPr>
                        <a:t>UE group ID or a list of UE IDs (1..SUPImax)</a:t>
                      </a:r>
                    </a:p>
                    <a:p>
                      <a:pPr latinLnBrk="1"/>
                      <a:r>
                        <a:rPr lang="en-US" altLang="ko-KR" sz="800" b="0" i="0" dirty="0">
                          <a:solidFill>
                            <a:schemeClr val="tx1"/>
                          </a:solidFill>
                          <a:latin typeface="+mn-lt"/>
                          <a:ea typeface="+mn-ea"/>
                        </a:rPr>
                        <a:t>&gt; Timer List</a:t>
                      </a:r>
                    </a:p>
                    <a:p>
                      <a:pPr latinLnBrk="1"/>
                      <a:r>
                        <a:rPr lang="en-US" altLang="ko-KR" sz="800" b="0" i="0" dirty="0">
                          <a:solidFill>
                            <a:schemeClr val="tx1"/>
                          </a:solidFill>
                          <a:latin typeface="+mn-lt"/>
                          <a:ea typeface="+mn-ea"/>
                        </a:rPr>
                        <a:t>  &gt;&gt; Type of timer ,  &gt;&gt; Timestamp, &gt;&gt; Timer duration</a:t>
                      </a:r>
                    </a:p>
                    <a:p>
                      <a:pPr latinLnBrk="1"/>
                      <a:r>
                        <a:rPr lang="en-US" altLang="ko-KR" sz="800" b="0" i="0" dirty="0">
                          <a:solidFill>
                            <a:schemeClr val="tx1"/>
                          </a:solidFill>
                          <a:latin typeface="+mn-lt"/>
                          <a:ea typeface="+mn-ea"/>
                        </a:rPr>
                        <a:t>&gt; Registration Type of the UE , &gt; Number of UE registration request</a:t>
                      </a:r>
                    </a:p>
                    <a:p>
                      <a:pPr latinLnBrk="1"/>
                      <a:r>
                        <a:rPr lang="en-US" altLang="ko-KR" sz="800" b="0" i="0" dirty="0">
                          <a:solidFill>
                            <a:schemeClr val="tx1"/>
                          </a:solidFill>
                          <a:latin typeface="+mn-lt"/>
                          <a:ea typeface="+mn-ea"/>
                        </a:rPr>
                        <a:t>AMF resource usage</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a:solidFill>
                            <a:schemeClr val="tx1"/>
                          </a:solidFill>
                          <a:effectLst/>
                          <a:latin typeface="+mn-lt"/>
                          <a:ea typeface="+mn-ea"/>
                          <a:cs typeface="+mn-cs"/>
                        </a:rPr>
                        <a:t>China Telecom</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40556465"/>
                  </a:ext>
                </a:extLst>
              </a:tr>
              <a:tr h="576221">
                <a:tc>
                  <a:txBody>
                    <a:bodyPr/>
                    <a:lstStyle/>
                    <a:p>
                      <a:pPr algn="ctr" latinLnBrk="1"/>
                      <a:r>
                        <a:rPr lang="es-ES_tradnl" altLang="ko-KR" sz="900" b="0" i="0" kern="1200" dirty="0">
                          <a:solidFill>
                            <a:schemeClr val="tx1"/>
                          </a:solidFill>
                          <a:effectLst/>
                          <a:latin typeface="+mn-lt"/>
                          <a:ea typeface="+mn-ea"/>
                          <a:cs typeface="+mn-cs"/>
                        </a:rPr>
                        <a:t>S2-2402462</a:t>
                      </a:r>
                      <a:endParaRPr lang="ko-KR" altLang="en-US" sz="9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dirty="0">
                          <a:solidFill>
                            <a:schemeClr val="tx1"/>
                          </a:solidFill>
                          <a:effectLst/>
                          <a:latin typeface="+mn-lt"/>
                          <a:ea typeface="+mn-ea"/>
                          <a:cs typeface="+mn-cs"/>
                        </a:rPr>
                        <a:t>Solution (KI#4): New Analytics of NAS-Level Congestion Control for Network Abnormal Behaviour</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UE ID , MMCC experience for UE</a:t>
                      </a:r>
                    </a:p>
                    <a:p>
                      <a:pPr latinLnBrk="1"/>
                      <a:r>
                        <a:rPr lang="en-US" altLang="ko-KR" sz="800" b="0" i="0" dirty="0">
                          <a:solidFill>
                            <a:schemeClr val="tx1"/>
                          </a:solidFill>
                          <a:latin typeface="+mn-lt"/>
                          <a:ea typeface="+mn-ea"/>
                        </a:rPr>
                        <a:t>&gt;Start time of data collection , &gt;End time of data collection, &gt;MM NAS request (1..max)</a:t>
                      </a:r>
                    </a:p>
                    <a:p>
                      <a:pPr latinLnBrk="1"/>
                      <a:r>
                        <a:rPr lang="en-US" altLang="ko-KR" sz="800" b="0" i="0" dirty="0">
                          <a:solidFill>
                            <a:schemeClr val="tx1"/>
                          </a:solidFill>
                          <a:latin typeface="+mn-lt"/>
                          <a:ea typeface="+mn-ea"/>
                        </a:rPr>
                        <a:t>  &gt;&gt;Type of MM NAS request ,   &gt;&gt;Timestamp</a:t>
                      </a:r>
                    </a:p>
                    <a:p>
                      <a:pPr latinLnBrk="1"/>
                      <a:r>
                        <a:rPr lang="en-US" altLang="ko-KR" sz="800" b="0" i="0" dirty="0">
                          <a:solidFill>
                            <a:schemeClr val="tx1"/>
                          </a:solidFill>
                          <a:latin typeface="+mn-lt"/>
                          <a:ea typeface="+mn-ea"/>
                        </a:rPr>
                        <a:t>&gt;MM NAS message from network with backoff timer (1..max)</a:t>
                      </a:r>
                    </a:p>
                    <a:p>
                      <a:pPr latinLnBrk="1"/>
                      <a:r>
                        <a:rPr lang="en-US" altLang="ko-KR" sz="800" b="0" i="0" dirty="0">
                          <a:solidFill>
                            <a:schemeClr val="tx1"/>
                          </a:solidFill>
                          <a:latin typeface="+mn-lt"/>
                          <a:ea typeface="+mn-ea"/>
                        </a:rPr>
                        <a:t>  &gt;&gt;Type of MM NAS message from network, &gt;&gt;Timestamp, &gt;&gt;Provided backoff timer</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a:solidFill>
                            <a:schemeClr val="tx1"/>
                          </a:solidFill>
                          <a:latin typeface="+mn-lt"/>
                          <a:ea typeface="+mn-ea"/>
                        </a:rPr>
                        <a:t>ETRI</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25687429"/>
                  </a:ext>
                </a:extLst>
              </a:tr>
              <a:tr h="226025">
                <a:tc>
                  <a:txBody>
                    <a:bodyPr/>
                    <a:lstStyle/>
                    <a:p>
                      <a:pPr algn="ctr" latinLnBrk="1"/>
                      <a:r>
                        <a:rPr lang="en-GB" altLang="ko-KR" sz="900" b="0" i="0" kern="1200" dirty="0">
                          <a:solidFill>
                            <a:schemeClr val="tx1"/>
                          </a:solidFill>
                          <a:effectLst/>
                          <a:latin typeface="+mn-lt"/>
                          <a:ea typeface="+mn-ea"/>
                          <a:cs typeface="+mn-cs"/>
                        </a:rPr>
                        <a:t>S2-2402508</a:t>
                      </a:r>
                      <a:endParaRPr lang="ko-KR" altLang="en-US" sz="9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dirty="0">
                          <a:solidFill>
                            <a:schemeClr val="tx1"/>
                          </a:solidFill>
                          <a:effectLst/>
                          <a:latin typeface="+mn-lt"/>
                          <a:ea typeface="+mn-ea"/>
                          <a:cs typeface="+mn-cs"/>
                        </a:rPr>
                        <a:t>KI#4, New Solution: NWDAF Assisted Detection and Mitigation of Signalling Storm</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Timestamp , UE ID , Back-off timer, Service request statistics</a:t>
                      </a:r>
                    </a:p>
                    <a:p>
                      <a:pPr latinLnBrk="1"/>
                      <a:r>
                        <a:rPr lang="en-US" altLang="ko-KR" sz="800" b="0" i="0" dirty="0">
                          <a:solidFill>
                            <a:schemeClr val="tx1"/>
                          </a:solidFill>
                          <a:latin typeface="+mn-lt"/>
                          <a:ea typeface="+mn-ea"/>
                        </a:rPr>
                        <a:t>&gt; Type, &gt; Frequency, &gt; Request result,   NF load, NF status, </a:t>
                      </a:r>
                      <a:r>
                        <a:rPr lang="en-US" altLang="ko-KR" sz="800" b="0" i="0" dirty="0" err="1">
                          <a:solidFill>
                            <a:schemeClr val="tx1"/>
                          </a:solidFill>
                          <a:latin typeface="+mn-lt"/>
                          <a:ea typeface="+mn-ea"/>
                        </a:rPr>
                        <a:t>Signalling</a:t>
                      </a:r>
                      <a:r>
                        <a:rPr lang="en-US" altLang="ko-KR" sz="800" b="0" i="0" dirty="0">
                          <a:solidFill>
                            <a:schemeClr val="tx1"/>
                          </a:solidFill>
                          <a:latin typeface="+mn-lt"/>
                          <a:ea typeface="+mn-ea"/>
                        </a:rPr>
                        <a:t> statistics</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a:solidFill>
                            <a:schemeClr val="tx1"/>
                          </a:solidFill>
                          <a:effectLst/>
                          <a:latin typeface="+mn-lt"/>
                          <a:ea typeface="+mn-ea"/>
                          <a:cs typeface="+mn-cs"/>
                        </a:rPr>
                        <a:t>Huawei</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82286324"/>
                  </a:ext>
                </a:extLst>
              </a:tr>
              <a:tr h="381418">
                <a:tc>
                  <a:txBody>
                    <a:bodyPr/>
                    <a:lstStyle/>
                    <a:p>
                      <a:pPr algn="ctr" latinLnBrk="1"/>
                      <a:r>
                        <a:rPr lang="en-GB" altLang="ko-KR" sz="900" b="0" i="0" kern="1200" dirty="0">
                          <a:solidFill>
                            <a:schemeClr val="tx1"/>
                          </a:solidFill>
                          <a:effectLst/>
                          <a:latin typeface="+mn-lt"/>
                          <a:ea typeface="+mn-ea"/>
                          <a:cs typeface="+mn-cs"/>
                        </a:rPr>
                        <a:t>S2-2402732</a:t>
                      </a:r>
                    </a:p>
                    <a:p>
                      <a:pPr algn="ctr" latinLnBrk="1"/>
                      <a:endParaRPr lang="en-GB" altLang="ko-KR" sz="900" b="0" i="0" kern="1200" dirty="0">
                        <a:solidFill>
                          <a:schemeClr val="tx1"/>
                        </a:solidFill>
                        <a:effectLst/>
                        <a:latin typeface="+mn-lt"/>
                        <a:ea typeface="+mn-ea"/>
                        <a:cs typeface="+mn-cs"/>
                      </a:endParaRPr>
                    </a:p>
                    <a:p>
                      <a:pPr algn="ctr" latinLnBrk="1"/>
                      <a:endParaRPr lang="ko-KR" altLang="en-US" sz="9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kern="1200" dirty="0">
                          <a:solidFill>
                            <a:schemeClr val="tx1"/>
                          </a:solidFill>
                          <a:effectLst/>
                          <a:latin typeface="+mn-lt"/>
                          <a:ea typeface="+mn-ea"/>
                          <a:cs typeface="+mn-cs"/>
                        </a:rPr>
                        <a:t>KI#4: New Solution – SBA signaling storm mitigation and prevention based on NWDAF detection and prediction</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S-NSSAI, DNN, Source NF ID, SBA unhandled request message amount, SBA reject message amount, SBA redundant message amount, SBA message amount, Start/end time, Number of </a:t>
                      </a:r>
                      <a:r>
                        <a:rPr lang="en-US" altLang="ko-KR" sz="800" b="0" i="0" dirty="0" err="1">
                          <a:solidFill>
                            <a:schemeClr val="tx1"/>
                          </a:solidFill>
                          <a:latin typeface="+mn-lt"/>
                          <a:ea typeface="+mn-ea"/>
                        </a:rPr>
                        <a:t>Ues</a:t>
                      </a:r>
                      <a:r>
                        <a:rPr lang="en-US" altLang="ko-KR" sz="800" b="0" i="0" dirty="0">
                          <a:solidFill>
                            <a:schemeClr val="tx1"/>
                          </a:solidFill>
                          <a:latin typeface="+mn-lt"/>
                          <a:ea typeface="+mn-ea"/>
                        </a:rPr>
                        <a:t>, NF, </a:t>
                      </a:r>
                    </a:p>
                    <a:p>
                      <a:pPr latinLnBrk="1"/>
                      <a:r>
                        <a:rPr lang="en-US" altLang="ko-KR" sz="800" b="0" i="0" dirty="0">
                          <a:solidFill>
                            <a:schemeClr val="tx1"/>
                          </a:solidFill>
                          <a:latin typeface="+mn-lt"/>
                          <a:ea typeface="+mn-ea"/>
                        </a:rPr>
                        <a:t>Number of network context, NF load, NF resource usage</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fr-CA" altLang="ko-KR" sz="800" b="0" i="0" kern="1200">
                          <a:solidFill>
                            <a:schemeClr val="tx1"/>
                          </a:solidFill>
                          <a:effectLst/>
                          <a:latin typeface="+mn-lt"/>
                          <a:ea typeface="+mn-ea"/>
                          <a:cs typeface="+mn-cs"/>
                        </a:rPr>
                        <a:t>vivo</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1701211"/>
                  </a:ext>
                </a:extLst>
              </a:tr>
              <a:tr h="226025">
                <a:tc>
                  <a:txBody>
                    <a:bodyPr/>
                    <a:lstStyle/>
                    <a:p>
                      <a:pPr algn="ctr" latinLnBrk="1"/>
                      <a:r>
                        <a:rPr lang="en-GB" altLang="ko-KR" sz="900" b="0" i="0" kern="1200" dirty="0">
                          <a:solidFill>
                            <a:schemeClr val="tx1"/>
                          </a:solidFill>
                          <a:effectLst/>
                          <a:latin typeface="+mn-lt"/>
                          <a:ea typeface="+mn-ea"/>
                          <a:cs typeface="+mn-cs"/>
                        </a:rPr>
                        <a:t>S2-2402733</a:t>
                      </a:r>
                      <a:endParaRPr lang="ko-KR" altLang="en-US" sz="9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kern="1200" dirty="0">
                          <a:solidFill>
                            <a:schemeClr val="tx1"/>
                          </a:solidFill>
                          <a:effectLst/>
                          <a:latin typeface="+mn-lt"/>
                          <a:ea typeface="+mn-ea"/>
                          <a:cs typeface="+mn-cs"/>
                        </a:rPr>
                        <a:t>KI#4: New Solution – NAS signaling storm mitigation and prevention based on NWDAF detection and prediction</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S-NSSAI , DNN, SUPI, NAS unhandled request message amount, NAS reject message amount, NAS message amount, Start/end time, Number of </a:t>
                      </a:r>
                      <a:r>
                        <a:rPr lang="en-US" altLang="ko-KR" sz="800" b="0" i="0" dirty="0" err="1">
                          <a:solidFill>
                            <a:schemeClr val="tx1"/>
                          </a:solidFill>
                          <a:latin typeface="+mn-lt"/>
                          <a:ea typeface="+mn-ea"/>
                        </a:rPr>
                        <a:t>UEs,NF</a:t>
                      </a:r>
                      <a:r>
                        <a:rPr lang="en-US" altLang="ko-KR" sz="800" b="0" i="0" dirty="0">
                          <a:solidFill>
                            <a:schemeClr val="tx1"/>
                          </a:solidFill>
                          <a:latin typeface="+mn-lt"/>
                          <a:ea typeface="+mn-ea"/>
                        </a:rPr>
                        <a:t> load, NF resource usage</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a:solidFill>
                            <a:schemeClr val="tx1"/>
                          </a:solidFill>
                          <a:latin typeface="+mn-lt"/>
                          <a:ea typeface="+mn-ea"/>
                        </a:rPr>
                        <a:t>vivo</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88782457"/>
                  </a:ext>
                </a:extLst>
              </a:tr>
              <a:tr h="226025">
                <a:tc>
                  <a:txBody>
                    <a:bodyPr/>
                    <a:lstStyle/>
                    <a:p>
                      <a:pPr algn="ctr" latinLnBrk="1"/>
                      <a:r>
                        <a:rPr lang="en-GB" altLang="ko-KR" sz="900" b="0" i="0" kern="1200" dirty="0">
                          <a:solidFill>
                            <a:schemeClr val="tx1"/>
                          </a:solidFill>
                          <a:effectLst/>
                          <a:latin typeface="+mn-lt"/>
                          <a:ea typeface="+mn-ea"/>
                          <a:cs typeface="+mn-cs"/>
                        </a:rPr>
                        <a:t>S2-2402750</a:t>
                      </a:r>
                      <a:endParaRPr lang="ko-KR" altLang="en-US" sz="9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GB" altLang="ko-KR" sz="800" b="0" i="0" kern="1200" dirty="0">
                          <a:solidFill>
                            <a:schemeClr val="tx1"/>
                          </a:solidFill>
                          <a:effectLst/>
                          <a:latin typeface="+mn-lt"/>
                          <a:ea typeface="+mn-ea"/>
                          <a:cs typeface="+mn-cs"/>
                        </a:rPr>
                        <a:t>KI#4, New Solution: NWDAF-assisted Network Abnormal Behaviour Mitigation and Prevention</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fr-FR" altLang="ko-KR" sz="800" b="0" i="0">
                          <a:solidFill>
                            <a:schemeClr val="tx1"/>
                          </a:solidFill>
                          <a:latin typeface="+mn-lt"/>
                          <a:ea typeface="+mn-ea"/>
                        </a:rPr>
                        <a:t>NF transaction information, NF status information, NF context information</a:t>
                      </a:r>
                      <a:endParaRPr lang="ko-KR" altLang="en-US" sz="800" b="0" i="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800" b="0" i="0" dirty="0">
                          <a:solidFill>
                            <a:schemeClr val="tx1"/>
                          </a:solidFill>
                          <a:latin typeface="+mn-lt"/>
                          <a:ea typeface="+mn-ea"/>
                        </a:rPr>
                        <a:t>SK Telecom</a:t>
                      </a:r>
                      <a:endParaRPr lang="ko-KR" altLang="en-US" sz="800" b="0" i="0" dirty="0">
                        <a:solidFill>
                          <a:schemeClr val="tx1"/>
                        </a:solidFill>
                        <a:latin typeface="+mn-lt"/>
                        <a:ea typeface="+mn-ea"/>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2132438"/>
                  </a:ext>
                </a:extLst>
              </a:tr>
            </a:tbl>
          </a:graphicData>
        </a:graphic>
      </p:graphicFrame>
      <p:sp>
        <p:nvSpPr>
          <p:cNvPr id="3" name="TextBox 2">
            <a:extLst>
              <a:ext uri="{FF2B5EF4-FFF2-40B4-BE49-F238E27FC236}">
                <a16:creationId xmlns:a16="http://schemas.microsoft.com/office/drawing/2014/main" id="{B856FAF9-34E5-353F-9046-B20EF10A0B1C}"/>
              </a:ext>
            </a:extLst>
          </p:cNvPr>
          <p:cNvSpPr txBox="1"/>
          <p:nvPr/>
        </p:nvSpPr>
        <p:spPr>
          <a:xfrm>
            <a:off x="5194276" y="84451"/>
            <a:ext cx="2070474" cy="369332"/>
          </a:xfrm>
          <a:prstGeom prst="rect">
            <a:avLst/>
          </a:prstGeom>
          <a:noFill/>
        </p:spPr>
        <p:txBody>
          <a:bodyPr wrap="square">
            <a:spAutoFit/>
          </a:bodyPr>
          <a:lstStyle/>
          <a:p>
            <a:pPr lvl="1"/>
            <a:r>
              <a:rPr lang="en-US" altLang="ko-KR" b="1"/>
              <a:t>Appendix</a:t>
            </a:r>
          </a:p>
        </p:txBody>
      </p:sp>
      <p:sp>
        <p:nvSpPr>
          <p:cNvPr id="4" name="TextBox 3">
            <a:extLst>
              <a:ext uri="{FF2B5EF4-FFF2-40B4-BE49-F238E27FC236}">
                <a16:creationId xmlns:a16="http://schemas.microsoft.com/office/drawing/2014/main" id="{03B2C6B4-B18D-2E3A-9C94-7DCE0C8D0A19}"/>
              </a:ext>
            </a:extLst>
          </p:cNvPr>
          <p:cNvSpPr txBox="1"/>
          <p:nvPr/>
        </p:nvSpPr>
        <p:spPr>
          <a:xfrm>
            <a:off x="6375839" y="93757"/>
            <a:ext cx="2070474" cy="369332"/>
          </a:xfrm>
          <a:prstGeom prst="rect">
            <a:avLst/>
          </a:prstGeom>
          <a:noFill/>
        </p:spPr>
        <p:txBody>
          <a:bodyPr wrap="square">
            <a:spAutoFit/>
          </a:bodyPr>
          <a:lstStyle/>
          <a:p>
            <a:pPr lvl="1"/>
            <a:r>
              <a:rPr lang="en-US" altLang="ko-KR" b="1"/>
              <a:t>SA2#161</a:t>
            </a:r>
          </a:p>
        </p:txBody>
      </p:sp>
      <p:sp>
        <p:nvSpPr>
          <p:cNvPr id="5" name="TextBox 4">
            <a:extLst>
              <a:ext uri="{FF2B5EF4-FFF2-40B4-BE49-F238E27FC236}">
                <a16:creationId xmlns:a16="http://schemas.microsoft.com/office/drawing/2014/main" id="{8ECB7F75-246C-6D56-D336-AB71CDC9533B}"/>
              </a:ext>
            </a:extLst>
          </p:cNvPr>
          <p:cNvSpPr txBox="1"/>
          <p:nvPr/>
        </p:nvSpPr>
        <p:spPr>
          <a:xfrm>
            <a:off x="5717628" y="467741"/>
            <a:ext cx="2188291" cy="369332"/>
          </a:xfrm>
          <a:prstGeom prst="rect">
            <a:avLst/>
          </a:prstGeom>
          <a:solidFill>
            <a:schemeClr val="accent6">
              <a:lumMod val="20000"/>
              <a:lumOff val="80000"/>
            </a:schemeClr>
          </a:solidFill>
        </p:spPr>
        <p:txBody>
          <a:bodyPr wrap="square">
            <a:spAutoFit/>
          </a:bodyPr>
          <a:lstStyle/>
          <a:p>
            <a:pPr marL="0" lvl="1" algn="ctr"/>
            <a:r>
              <a:rPr lang="en-US" altLang="ko-KR" b="1" dirty="0">
                <a:solidFill>
                  <a:srgbClr val="FF0000"/>
                </a:solidFill>
              </a:rPr>
              <a:t>For Information</a:t>
            </a:r>
          </a:p>
        </p:txBody>
      </p:sp>
    </p:spTree>
    <p:extLst>
      <p:ext uri="{BB962C8B-B14F-4D97-AF65-F5344CB8AC3E}">
        <p14:creationId xmlns:p14="http://schemas.microsoft.com/office/powerpoint/2010/main" val="147408766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DB168E-A86F-9C50-EF2D-D341154562ED}"/>
              </a:ext>
            </a:extLst>
          </p:cNvPr>
          <p:cNvSpPr>
            <a:spLocks noGrp="1"/>
          </p:cNvSpPr>
          <p:nvPr>
            <p:ph type="title"/>
          </p:nvPr>
        </p:nvSpPr>
        <p:spPr>
          <a:xfrm>
            <a:off x="838200" y="328612"/>
            <a:ext cx="10515600" cy="1130301"/>
          </a:xfrm>
        </p:spPr>
        <p:txBody>
          <a:bodyPr/>
          <a:lstStyle/>
          <a:p>
            <a:r>
              <a:rPr lang="en-GB" altLang="en-US" sz="3600"/>
              <a:t>Discussion 1/2</a:t>
            </a:r>
          </a:p>
        </p:txBody>
      </p:sp>
      <p:sp>
        <p:nvSpPr>
          <p:cNvPr id="4" name="내용 개체 틀 2">
            <a:extLst>
              <a:ext uri="{FF2B5EF4-FFF2-40B4-BE49-F238E27FC236}">
                <a16:creationId xmlns:a16="http://schemas.microsoft.com/office/drawing/2014/main" id="{8E380624-0933-1347-5C92-AE48A4BA7E19}"/>
              </a:ext>
            </a:extLst>
          </p:cNvPr>
          <p:cNvSpPr txBox="1">
            <a:spLocks/>
          </p:cNvSpPr>
          <p:nvPr/>
        </p:nvSpPr>
        <p:spPr>
          <a:xfrm>
            <a:off x="0" y="2056630"/>
            <a:ext cx="7404847" cy="4180119"/>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ko-KR" dirty="0"/>
              <a:t>NF</a:t>
            </a:r>
            <a:r>
              <a:rPr lang="ko-KR" altLang="en-US" dirty="0"/>
              <a:t> </a:t>
            </a:r>
            <a:r>
              <a:rPr lang="en-US" altLang="ko-KR" dirty="0"/>
              <a:t>abnormality</a:t>
            </a:r>
            <a:r>
              <a:rPr lang="ko-KR" altLang="en-US" dirty="0"/>
              <a:t> </a:t>
            </a:r>
            <a:r>
              <a:rPr lang="en-US" altLang="ko-KR" dirty="0"/>
              <a:t>resulting signaling storm</a:t>
            </a:r>
          </a:p>
          <a:p>
            <a:pPr lvl="1"/>
            <a:r>
              <a:rPr lang="en-US" altLang="ko-KR" dirty="0"/>
              <a:t>KI#4 and</a:t>
            </a:r>
            <a:r>
              <a:rPr lang="ko-KR" altLang="en-US" dirty="0"/>
              <a:t> </a:t>
            </a:r>
            <a:r>
              <a:rPr lang="en-US" altLang="ko-KR" dirty="0"/>
              <a:t>its</a:t>
            </a:r>
            <a:r>
              <a:rPr lang="ko-KR" altLang="en-US" dirty="0"/>
              <a:t> </a:t>
            </a:r>
            <a:r>
              <a:rPr lang="en-US" altLang="ko-KR" dirty="0"/>
              <a:t>use-case was discussed in SA2#160AHE and SA2#161(S2-2403593) which the NF abnormality resulting signaling storm, can be </a:t>
            </a:r>
            <a:r>
              <a:rPr lang="en-US" altLang="ko-KR" i="1" dirty="0"/>
              <a:t>analyzed and mitigated</a:t>
            </a:r>
            <a:r>
              <a:rPr lang="en-US" altLang="ko-KR" dirty="0"/>
              <a:t>.</a:t>
            </a:r>
          </a:p>
          <a:p>
            <a:pPr marL="358775" indent="-358775"/>
            <a:r>
              <a:rPr lang="en-US" altLang="ko-KR" dirty="0"/>
              <a:t>Dynamics of NF abnormality</a:t>
            </a:r>
          </a:p>
          <a:p>
            <a:pPr lvl="1"/>
            <a:r>
              <a:rPr lang="en-US" altLang="ko-KR" dirty="0"/>
              <a:t>NFs can behave differently depending on 5GC topologies, dynamics of procedures, different UEs/Sessions, configurations and so on.</a:t>
            </a:r>
          </a:p>
          <a:p>
            <a:pPr lvl="1"/>
            <a:r>
              <a:rPr lang="en-US" altLang="ko-KR" dirty="0"/>
              <a:t>Depending on the </a:t>
            </a:r>
            <a:r>
              <a:rPr lang="en-US" altLang="ko-KR" dirty="0" err="1"/>
              <a:t>signalling</a:t>
            </a:r>
            <a:r>
              <a:rPr lang="en-US" altLang="ko-KR" dirty="0"/>
              <a:t> storm use case some NFs may be impacted while other NFs may not.</a:t>
            </a:r>
          </a:p>
        </p:txBody>
      </p:sp>
      <p:pic>
        <p:nvPicPr>
          <p:cNvPr id="6" name="그림 5">
            <a:extLst>
              <a:ext uri="{FF2B5EF4-FFF2-40B4-BE49-F238E27FC236}">
                <a16:creationId xmlns:a16="http://schemas.microsoft.com/office/drawing/2014/main" id="{988D08A6-B593-3B7F-F599-7131632E8762}"/>
              </a:ext>
            </a:extLst>
          </p:cNvPr>
          <p:cNvPicPr>
            <a:picLocks noChangeAspect="1"/>
          </p:cNvPicPr>
          <p:nvPr/>
        </p:nvPicPr>
        <p:blipFill>
          <a:blip r:embed="rId3"/>
          <a:stretch>
            <a:fillRect/>
          </a:stretch>
        </p:blipFill>
        <p:spPr>
          <a:xfrm>
            <a:off x="7502110" y="1786742"/>
            <a:ext cx="4320000" cy="1555320"/>
          </a:xfrm>
          <a:prstGeom prst="rect">
            <a:avLst/>
          </a:prstGeom>
        </p:spPr>
      </p:pic>
      <p:pic>
        <p:nvPicPr>
          <p:cNvPr id="10" name="그림 9">
            <a:extLst>
              <a:ext uri="{FF2B5EF4-FFF2-40B4-BE49-F238E27FC236}">
                <a16:creationId xmlns:a16="http://schemas.microsoft.com/office/drawing/2014/main" id="{472890C8-C16D-86BC-9CA9-6BAE7FC3509E}"/>
              </a:ext>
            </a:extLst>
          </p:cNvPr>
          <p:cNvPicPr>
            <a:picLocks noChangeAspect="1"/>
          </p:cNvPicPr>
          <p:nvPr/>
        </p:nvPicPr>
        <p:blipFill>
          <a:blip r:embed="rId4"/>
          <a:stretch>
            <a:fillRect/>
          </a:stretch>
        </p:blipFill>
        <p:spPr>
          <a:xfrm>
            <a:off x="7552912" y="3665977"/>
            <a:ext cx="4320000" cy="1765627"/>
          </a:xfrm>
          <a:prstGeom prst="rect">
            <a:avLst/>
          </a:prstGeom>
        </p:spPr>
      </p:pic>
      <p:sp>
        <p:nvSpPr>
          <p:cNvPr id="11" name="화살표: 아래쪽 10">
            <a:extLst>
              <a:ext uri="{FF2B5EF4-FFF2-40B4-BE49-F238E27FC236}">
                <a16:creationId xmlns:a16="http://schemas.microsoft.com/office/drawing/2014/main" id="{7B2EEE74-888E-64D1-7DC2-460A31BD707B}"/>
              </a:ext>
            </a:extLst>
          </p:cNvPr>
          <p:cNvSpPr/>
          <p:nvPr/>
        </p:nvSpPr>
        <p:spPr>
          <a:xfrm>
            <a:off x="8652501" y="3380653"/>
            <a:ext cx="2019217" cy="226507"/>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1E53BF20-AD8C-5FAA-E588-50C58CD6FB2D}"/>
              </a:ext>
            </a:extLst>
          </p:cNvPr>
          <p:cNvSpPr txBox="1"/>
          <p:nvPr/>
        </p:nvSpPr>
        <p:spPr>
          <a:xfrm>
            <a:off x="8269252" y="5431604"/>
            <a:ext cx="2785713" cy="738664"/>
          </a:xfrm>
          <a:prstGeom prst="rect">
            <a:avLst/>
          </a:prstGeom>
          <a:noFill/>
        </p:spPr>
        <p:txBody>
          <a:bodyPr wrap="square">
            <a:spAutoFit/>
          </a:bodyPr>
          <a:lstStyle/>
          <a:p>
            <a:pPr algn="ctr"/>
            <a:r>
              <a:rPr lang="en-US" altLang="ko-KR" sz="1400"/>
              <a:t>Example illustration : </a:t>
            </a:r>
          </a:p>
          <a:p>
            <a:pPr algn="ctr"/>
            <a:r>
              <a:rPr lang="en-US" altLang="ko-KR" sz="1400"/>
              <a:t>TSG SA Rel-19 Workshop (SA#100 </a:t>
            </a:r>
            <a:r>
              <a:rPr lang="ko-KR" altLang="en-US" sz="1400"/>
              <a:t>SWS-230008</a:t>
            </a:r>
            <a:r>
              <a:rPr lang="en-US" altLang="ko-KR" sz="1400"/>
              <a:t>)</a:t>
            </a:r>
            <a:endParaRPr lang="ko-KR" altLang="en-US" sz="1400"/>
          </a:p>
        </p:txBody>
      </p:sp>
    </p:spTree>
    <p:extLst>
      <p:ext uri="{BB962C8B-B14F-4D97-AF65-F5344CB8AC3E}">
        <p14:creationId xmlns:p14="http://schemas.microsoft.com/office/powerpoint/2010/main" val="3525537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DB168E-A86F-9C50-EF2D-D341154562ED}"/>
              </a:ext>
            </a:extLst>
          </p:cNvPr>
          <p:cNvSpPr>
            <a:spLocks noGrp="1"/>
          </p:cNvSpPr>
          <p:nvPr>
            <p:ph type="title"/>
          </p:nvPr>
        </p:nvSpPr>
        <p:spPr>
          <a:xfrm>
            <a:off x="838200" y="328612"/>
            <a:ext cx="10515600" cy="1130301"/>
          </a:xfrm>
        </p:spPr>
        <p:txBody>
          <a:bodyPr/>
          <a:lstStyle/>
          <a:p>
            <a:r>
              <a:rPr lang="en-GB" altLang="en-US" sz="3600"/>
              <a:t>Discussion 2/2</a:t>
            </a:r>
          </a:p>
        </p:txBody>
      </p:sp>
      <p:sp>
        <p:nvSpPr>
          <p:cNvPr id="4" name="내용 개체 틀 2">
            <a:extLst>
              <a:ext uri="{FF2B5EF4-FFF2-40B4-BE49-F238E27FC236}">
                <a16:creationId xmlns:a16="http://schemas.microsoft.com/office/drawing/2014/main" id="{8E380624-0933-1347-5C92-AE48A4BA7E19}"/>
              </a:ext>
            </a:extLst>
          </p:cNvPr>
          <p:cNvSpPr txBox="1">
            <a:spLocks/>
          </p:cNvSpPr>
          <p:nvPr/>
        </p:nvSpPr>
        <p:spPr>
          <a:xfrm>
            <a:off x="0" y="1825624"/>
            <a:ext cx="8468547" cy="4567917"/>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ko-KR" sz="2400" dirty="0"/>
              <a:t>Analytics-assist should be able to gather more information from NF dynamics on top of counting a certain number of message types, e.g., dive deeper into NF signaling information </a:t>
            </a:r>
            <a:r>
              <a:rPr lang="en-US" altLang="zh-CN" sz="2400" dirty="0"/>
              <a:t>exchange</a:t>
            </a:r>
            <a:r>
              <a:rPr lang="en-US" altLang="ko-KR" sz="2400" dirty="0"/>
              <a:t>.</a:t>
            </a:r>
          </a:p>
          <a:p>
            <a:pPr lvl="1"/>
            <a:r>
              <a:rPr lang="en-US" altLang="ko-KR" sz="2000" dirty="0"/>
              <a:t>Accurately finding NF Abnormality could be quite complex and difficult. For example, Signaling storm should not happen often in the real-world operating environment with a thoroughly designed/verified system dimension. </a:t>
            </a:r>
          </a:p>
          <a:p>
            <a:pPr lvl="1"/>
            <a:r>
              <a:rPr lang="en-US" altLang="ko-KR" sz="2000" dirty="0"/>
              <a:t>So, without more data input from NFs, </a:t>
            </a:r>
            <a:r>
              <a:rPr lang="en-US" altLang="ko-KR" sz="2000" dirty="0">
                <a:sym typeface="Wingdings" panose="05000000000000000000" pitchFamily="2" charset="2"/>
              </a:rPr>
              <a:t>we may not be able to find such NF abnormality potentially (and eventually) causing signal storms, with a reason if any. </a:t>
            </a:r>
          </a:p>
          <a:p>
            <a:pPr lvl="1"/>
            <a:r>
              <a:rPr lang="en-US" altLang="ko-KR" sz="2000" dirty="0">
                <a:sym typeface="Wingdings" panose="05000000000000000000" pitchFamily="2" charset="2"/>
              </a:rPr>
              <a:t>The data collection from each NF depends on the signaling storm scenario.</a:t>
            </a:r>
          </a:p>
          <a:p>
            <a:pPr marL="358775" indent="-358775"/>
            <a:r>
              <a:rPr lang="en-US" altLang="ko-KR" sz="2400" dirty="0">
                <a:sym typeface="Wingdings" panose="05000000000000000000" pitchFamily="2" charset="2"/>
              </a:rPr>
              <a:t>More fine-grained NF Input Data collection should increase better prediction accuracy!</a:t>
            </a:r>
            <a:endParaRPr lang="ko-KR" altLang="en-US" sz="2400" dirty="0"/>
          </a:p>
        </p:txBody>
      </p:sp>
      <p:grpSp>
        <p:nvGrpSpPr>
          <p:cNvPr id="15" name="그룹 14">
            <a:extLst>
              <a:ext uri="{FF2B5EF4-FFF2-40B4-BE49-F238E27FC236}">
                <a16:creationId xmlns:a16="http://schemas.microsoft.com/office/drawing/2014/main" id="{2425734F-9C92-2614-D767-A02B7A076451}"/>
              </a:ext>
            </a:extLst>
          </p:cNvPr>
          <p:cNvGrpSpPr/>
          <p:nvPr/>
        </p:nvGrpSpPr>
        <p:grpSpPr>
          <a:xfrm>
            <a:off x="8468547" y="2733334"/>
            <a:ext cx="3511079" cy="1829702"/>
            <a:chOff x="7980283" y="2733333"/>
            <a:chExt cx="3999344" cy="1864607"/>
          </a:xfrm>
        </p:grpSpPr>
        <p:sp>
          <p:nvSpPr>
            <p:cNvPr id="5" name="직사각형 4">
              <a:extLst>
                <a:ext uri="{FF2B5EF4-FFF2-40B4-BE49-F238E27FC236}">
                  <a16:creationId xmlns:a16="http://schemas.microsoft.com/office/drawing/2014/main" id="{410200A4-FB1A-92D5-A1BA-0868FBA565D8}"/>
                </a:ext>
              </a:extLst>
            </p:cNvPr>
            <p:cNvSpPr/>
            <p:nvPr/>
          </p:nvSpPr>
          <p:spPr>
            <a:xfrm>
              <a:off x="7980283" y="4058150"/>
              <a:ext cx="1236133" cy="51858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600">
                  <a:solidFill>
                    <a:schemeClr val="tx1"/>
                  </a:solidFill>
                  <a:latin typeface="Times New Roman" panose="02020603050405020304" pitchFamily="18" charset="0"/>
                  <a:cs typeface="Times New Roman" panose="02020603050405020304" pitchFamily="18" charset="0"/>
                </a:rPr>
                <a:t>Consumer NF</a:t>
              </a:r>
              <a:endParaRPr lang="ko-KR" altLang="en-US" sz="1600">
                <a:solidFill>
                  <a:schemeClr val="tx1"/>
                </a:solidFill>
                <a:latin typeface="Times New Roman" panose="02020603050405020304" pitchFamily="18" charset="0"/>
                <a:cs typeface="Times New Roman" panose="02020603050405020304" pitchFamily="18" charset="0"/>
              </a:endParaRPr>
            </a:p>
          </p:txBody>
        </p:sp>
        <p:sp>
          <p:nvSpPr>
            <p:cNvPr id="6" name="직사각형 5">
              <a:extLst>
                <a:ext uri="{FF2B5EF4-FFF2-40B4-BE49-F238E27FC236}">
                  <a16:creationId xmlns:a16="http://schemas.microsoft.com/office/drawing/2014/main" id="{521011DB-3B2D-6502-7983-1CAC70D90B7E}"/>
                </a:ext>
              </a:extLst>
            </p:cNvPr>
            <p:cNvSpPr/>
            <p:nvPr/>
          </p:nvSpPr>
          <p:spPr>
            <a:xfrm>
              <a:off x="10743494" y="4079356"/>
              <a:ext cx="1236133" cy="51858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600">
                  <a:solidFill>
                    <a:schemeClr val="tx1"/>
                  </a:solidFill>
                  <a:latin typeface="Times New Roman" panose="02020603050405020304" pitchFamily="18" charset="0"/>
                  <a:cs typeface="Times New Roman" panose="02020603050405020304" pitchFamily="18" charset="0"/>
                </a:rPr>
                <a:t>Producer NF</a:t>
              </a:r>
              <a:endParaRPr lang="ko-KR" altLang="en-US" sz="1600">
                <a:solidFill>
                  <a:schemeClr val="tx1"/>
                </a:solidFill>
                <a:latin typeface="Times New Roman" panose="02020603050405020304" pitchFamily="18" charset="0"/>
                <a:cs typeface="Times New Roman" panose="02020603050405020304" pitchFamily="18" charset="0"/>
              </a:endParaRPr>
            </a:p>
          </p:txBody>
        </p:sp>
        <p:sp>
          <p:nvSpPr>
            <p:cNvPr id="7" name="직사각형 6">
              <a:extLst>
                <a:ext uri="{FF2B5EF4-FFF2-40B4-BE49-F238E27FC236}">
                  <a16:creationId xmlns:a16="http://schemas.microsoft.com/office/drawing/2014/main" id="{E17B9308-403C-181E-4D72-7CA507F2A7D0}"/>
                </a:ext>
              </a:extLst>
            </p:cNvPr>
            <p:cNvSpPr/>
            <p:nvPr/>
          </p:nvSpPr>
          <p:spPr>
            <a:xfrm>
              <a:off x="10117667" y="2733333"/>
              <a:ext cx="1236133" cy="51858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600">
                  <a:solidFill>
                    <a:schemeClr val="tx1"/>
                  </a:solidFill>
                  <a:latin typeface="Times New Roman" panose="02020603050405020304" pitchFamily="18" charset="0"/>
                  <a:cs typeface="Times New Roman" panose="02020603050405020304" pitchFamily="18" charset="0"/>
                </a:rPr>
                <a:t>NWDAF</a:t>
              </a:r>
              <a:endParaRPr lang="ko-KR" altLang="en-US" sz="1600">
                <a:solidFill>
                  <a:schemeClr val="tx1"/>
                </a:solidFill>
                <a:latin typeface="Times New Roman" panose="02020603050405020304" pitchFamily="18" charset="0"/>
                <a:cs typeface="Times New Roman" panose="02020603050405020304" pitchFamily="18" charset="0"/>
              </a:endParaRPr>
            </a:p>
          </p:txBody>
        </p:sp>
        <p:cxnSp>
          <p:nvCxnSpPr>
            <p:cNvPr id="9" name="직선 화살표 연결선 8">
              <a:extLst>
                <a:ext uri="{FF2B5EF4-FFF2-40B4-BE49-F238E27FC236}">
                  <a16:creationId xmlns:a16="http://schemas.microsoft.com/office/drawing/2014/main" id="{3D6D7F24-E334-00CE-4B47-A5F828B92755}"/>
                </a:ext>
              </a:extLst>
            </p:cNvPr>
            <p:cNvCxnSpPr>
              <a:cxnSpLocks/>
              <a:stCxn id="5" idx="0"/>
            </p:cNvCxnSpPr>
            <p:nvPr/>
          </p:nvCxnSpPr>
          <p:spPr>
            <a:xfrm flipV="1">
              <a:off x="8598350" y="3560529"/>
              <a:ext cx="0" cy="497621"/>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0" name="직선 화살표 연결선 9">
              <a:extLst>
                <a:ext uri="{FF2B5EF4-FFF2-40B4-BE49-F238E27FC236}">
                  <a16:creationId xmlns:a16="http://schemas.microsoft.com/office/drawing/2014/main" id="{5B202540-1010-0647-FED8-9AEF14B488E0}"/>
                </a:ext>
              </a:extLst>
            </p:cNvPr>
            <p:cNvCxnSpPr>
              <a:cxnSpLocks/>
            </p:cNvCxnSpPr>
            <p:nvPr/>
          </p:nvCxnSpPr>
          <p:spPr>
            <a:xfrm flipV="1">
              <a:off x="8121907" y="3560529"/>
              <a:ext cx="3857720" cy="661"/>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1" name="직선 화살표 연결선 10">
              <a:extLst>
                <a:ext uri="{FF2B5EF4-FFF2-40B4-BE49-F238E27FC236}">
                  <a16:creationId xmlns:a16="http://schemas.microsoft.com/office/drawing/2014/main" id="{0DAEF4E0-7A65-F30F-5AB7-6D1B6C302036}"/>
                </a:ext>
              </a:extLst>
            </p:cNvPr>
            <p:cNvCxnSpPr>
              <a:cxnSpLocks/>
              <a:stCxn id="6" idx="0"/>
            </p:cNvCxnSpPr>
            <p:nvPr/>
          </p:nvCxnSpPr>
          <p:spPr>
            <a:xfrm flipV="1">
              <a:off x="11361561" y="3560529"/>
              <a:ext cx="0" cy="518827"/>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 name="직선 화살표 연결선 11">
              <a:extLst>
                <a:ext uri="{FF2B5EF4-FFF2-40B4-BE49-F238E27FC236}">
                  <a16:creationId xmlns:a16="http://schemas.microsoft.com/office/drawing/2014/main" id="{463733DB-6BD2-A875-0CFB-95732BC7C450}"/>
                </a:ext>
              </a:extLst>
            </p:cNvPr>
            <p:cNvCxnSpPr>
              <a:cxnSpLocks/>
            </p:cNvCxnSpPr>
            <p:nvPr/>
          </p:nvCxnSpPr>
          <p:spPr>
            <a:xfrm flipV="1">
              <a:off x="10735734" y="3251707"/>
              <a:ext cx="0" cy="308822"/>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 name="자유형: 도형 12">
              <a:extLst>
                <a:ext uri="{FF2B5EF4-FFF2-40B4-BE49-F238E27FC236}">
                  <a16:creationId xmlns:a16="http://schemas.microsoft.com/office/drawing/2014/main" id="{A72BF68B-DC11-8038-ACA3-8CAF9CC6DFAF}"/>
                </a:ext>
              </a:extLst>
            </p:cNvPr>
            <p:cNvSpPr/>
            <p:nvPr/>
          </p:nvSpPr>
          <p:spPr>
            <a:xfrm>
              <a:off x="8626121" y="3450857"/>
              <a:ext cx="2640189" cy="714433"/>
            </a:xfrm>
            <a:custGeom>
              <a:avLst/>
              <a:gdLst>
                <a:gd name="connsiteX0" fmla="*/ 95250 w 2640189"/>
                <a:gd name="connsiteY0" fmla="*/ 714433 h 714433"/>
                <a:gd name="connsiteX1" fmla="*/ 1076325 w 2640189"/>
                <a:gd name="connsiteY1" fmla="*/ 152458 h 714433"/>
                <a:gd name="connsiteX2" fmla="*/ 2352675 w 2640189"/>
                <a:gd name="connsiteY2" fmla="*/ 657283 h 714433"/>
                <a:gd name="connsiteX3" fmla="*/ 2533650 w 2640189"/>
                <a:gd name="connsiteY3" fmla="*/ 619183 h 714433"/>
                <a:gd name="connsiteX4" fmla="*/ 1009650 w 2640189"/>
                <a:gd name="connsiteY4" fmla="*/ 58 h 714433"/>
                <a:gd name="connsiteX5" fmla="*/ 0 w 2640189"/>
                <a:gd name="connsiteY5" fmla="*/ 657283 h 714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0189" h="714433">
                  <a:moveTo>
                    <a:pt x="95250" y="714433"/>
                  </a:moveTo>
                  <a:cubicBezTo>
                    <a:pt x="397669" y="438208"/>
                    <a:pt x="700088" y="161983"/>
                    <a:pt x="1076325" y="152458"/>
                  </a:cubicBezTo>
                  <a:cubicBezTo>
                    <a:pt x="1452562" y="142933"/>
                    <a:pt x="2109788" y="579496"/>
                    <a:pt x="2352675" y="657283"/>
                  </a:cubicBezTo>
                  <a:cubicBezTo>
                    <a:pt x="2595562" y="735070"/>
                    <a:pt x="2757487" y="728720"/>
                    <a:pt x="2533650" y="619183"/>
                  </a:cubicBezTo>
                  <a:cubicBezTo>
                    <a:pt x="2309813" y="509646"/>
                    <a:pt x="1431925" y="-6292"/>
                    <a:pt x="1009650" y="58"/>
                  </a:cubicBezTo>
                  <a:cubicBezTo>
                    <a:pt x="587375" y="6408"/>
                    <a:pt x="293687" y="331845"/>
                    <a:pt x="0" y="657283"/>
                  </a:cubicBezTo>
                </a:path>
              </a:pathLst>
            </a:custGeom>
            <a:noFill/>
            <a:ln w="38100">
              <a:solidFill>
                <a:srgbClr val="92D050"/>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자유형: 도형 13">
              <a:extLst>
                <a:ext uri="{FF2B5EF4-FFF2-40B4-BE49-F238E27FC236}">
                  <a16:creationId xmlns:a16="http://schemas.microsoft.com/office/drawing/2014/main" id="{ABC11D85-7A30-8F8F-1324-CFFC24931D2F}"/>
                </a:ext>
              </a:extLst>
            </p:cNvPr>
            <p:cNvSpPr/>
            <p:nvPr/>
          </p:nvSpPr>
          <p:spPr>
            <a:xfrm>
              <a:off x="10596531" y="3222315"/>
              <a:ext cx="814280" cy="952500"/>
            </a:xfrm>
            <a:custGeom>
              <a:avLst/>
              <a:gdLst>
                <a:gd name="connsiteX0" fmla="*/ 801365 w 814280"/>
                <a:gd name="connsiteY0" fmla="*/ 952500 h 952500"/>
                <a:gd name="connsiteX1" fmla="*/ 791840 w 814280"/>
                <a:gd name="connsiteY1" fmla="*/ 847725 h 952500"/>
                <a:gd name="connsiteX2" fmla="*/ 753740 w 814280"/>
                <a:gd name="connsiteY2" fmla="*/ 352425 h 952500"/>
                <a:gd name="connsiteX3" fmla="*/ 106040 w 814280"/>
                <a:gd name="connsiteY3" fmla="*/ 333375 h 952500"/>
                <a:gd name="connsiteX4" fmla="*/ 1265 w 814280"/>
                <a:gd name="connsiteY4" fmla="*/ 0 h 95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280" h="952500">
                  <a:moveTo>
                    <a:pt x="801365" y="952500"/>
                  </a:moveTo>
                  <a:cubicBezTo>
                    <a:pt x="800571" y="950118"/>
                    <a:pt x="799777" y="947737"/>
                    <a:pt x="791840" y="847725"/>
                  </a:cubicBezTo>
                  <a:cubicBezTo>
                    <a:pt x="783902" y="747712"/>
                    <a:pt x="868040" y="438150"/>
                    <a:pt x="753740" y="352425"/>
                  </a:cubicBezTo>
                  <a:cubicBezTo>
                    <a:pt x="639440" y="266700"/>
                    <a:pt x="231452" y="392112"/>
                    <a:pt x="106040" y="333375"/>
                  </a:cubicBezTo>
                  <a:cubicBezTo>
                    <a:pt x="-19373" y="274637"/>
                    <a:pt x="1265" y="0"/>
                    <a:pt x="1265" y="0"/>
                  </a:cubicBezTo>
                </a:path>
              </a:pathLst>
            </a:custGeom>
            <a:noFill/>
            <a:ln w="38100">
              <a:solidFill>
                <a:srgbClr val="92D050"/>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Tree>
    <p:extLst>
      <p:ext uri="{BB962C8B-B14F-4D97-AF65-F5344CB8AC3E}">
        <p14:creationId xmlns:p14="http://schemas.microsoft.com/office/powerpoint/2010/main" val="3060050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67B8188-A4D1-9E74-492F-177ECA40C87E}"/>
              </a:ext>
            </a:extLst>
          </p:cNvPr>
          <p:cNvSpPr>
            <a:spLocks noGrp="1"/>
          </p:cNvSpPr>
          <p:nvPr>
            <p:ph type="title"/>
          </p:nvPr>
        </p:nvSpPr>
        <p:spPr>
          <a:xfrm>
            <a:off x="377202" y="378275"/>
            <a:ext cx="10515600" cy="1130301"/>
          </a:xfrm>
        </p:spPr>
        <p:txBody>
          <a:bodyPr/>
          <a:lstStyle/>
          <a:p>
            <a:r>
              <a:rPr lang="en-US" altLang="ko-KR" sz="3600"/>
              <a:t>Example</a:t>
            </a:r>
            <a:r>
              <a:rPr lang="ko-KR" altLang="en-US" sz="3600"/>
              <a:t> </a:t>
            </a:r>
            <a:r>
              <a:rPr lang="en-US" altLang="ko-KR" sz="3600"/>
              <a:t>of NF signaling information exchange</a:t>
            </a:r>
            <a:endParaRPr lang="en-GB" altLang="en-US" sz="3600" strike="sngStrike"/>
          </a:p>
        </p:txBody>
      </p:sp>
      <p:sp>
        <p:nvSpPr>
          <p:cNvPr id="84" name="직사각형 83">
            <a:extLst>
              <a:ext uri="{FF2B5EF4-FFF2-40B4-BE49-F238E27FC236}">
                <a16:creationId xmlns:a16="http://schemas.microsoft.com/office/drawing/2014/main" id="{4DA248E4-DB87-157C-0244-6D25B6D59D50}"/>
              </a:ext>
            </a:extLst>
          </p:cNvPr>
          <p:cNvSpPr/>
          <p:nvPr/>
        </p:nvSpPr>
        <p:spPr>
          <a:xfrm>
            <a:off x="2315514" y="2920159"/>
            <a:ext cx="180820" cy="1651143"/>
          </a:xfrm>
          <a:prstGeom prst="rect">
            <a:avLst/>
          </a:prstGeom>
          <a:pattFill prst="ltUpDiag">
            <a:fgClr>
              <a:schemeClr val="bg1">
                <a:lumMod val="75000"/>
              </a:schemeClr>
            </a:fgClr>
            <a:bgClr>
              <a:schemeClr val="bg1"/>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ko-KR" altLang="en-US"/>
          </a:p>
        </p:txBody>
      </p:sp>
      <p:sp>
        <p:nvSpPr>
          <p:cNvPr id="45" name="직사각형 44">
            <a:extLst>
              <a:ext uri="{FF2B5EF4-FFF2-40B4-BE49-F238E27FC236}">
                <a16:creationId xmlns:a16="http://schemas.microsoft.com/office/drawing/2014/main" id="{5E5AD980-EA46-75B0-9ECB-DD577200F686}"/>
              </a:ext>
            </a:extLst>
          </p:cNvPr>
          <p:cNvSpPr/>
          <p:nvPr/>
        </p:nvSpPr>
        <p:spPr>
          <a:xfrm>
            <a:off x="253031" y="2152883"/>
            <a:ext cx="901698" cy="57543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200" dirty="0">
                <a:solidFill>
                  <a:schemeClr val="tx1"/>
                </a:solidFill>
                <a:cs typeface="Times New Roman" panose="02020603050405020304" pitchFamily="18" charset="0"/>
              </a:rPr>
              <a:t>Service Consumer</a:t>
            </a:r>
            <a:endParaRPr lang="ko-KR" altLang="en-US" sz="1200" dirty="0">
              <a:solidFill>
                <a:schemeClr val="tx1"/>
              </a:solidFill>
              <a:cs typeface="Times New Roman" panose="02020603050405020304" pitchFamily="18" charset="0"/>
            </a:endParaRPr>
          </a:p>
        </p:txBody>
      </p:sp>
      <p:sp>
        <p:nvSpPr>
          <p:cNvPr id="46" name="직사각형 45">
            <a:extLst>
              <a:ext uri="{FF2B5EF4-FFF2-40B4-BE49-F238E27FC236}">
                <a16:creationId xmlns:a16="http://schemas.microsoft.com/office/drawing/2014/main" id="{58263298-7E58-AD32-95B5-FEAEB6A6C5AD}"/>
              </a:ext>
            </a:extLst>
          </p:cNvPr>
          <p:cNvSpPr/>
          <p:nvPr/>
        </p:nvSpPr>
        <p:spPr>
          <a:xfrm>
            <a:off x="1951785" y="2152883"/>
            <a:ext cx="901698" cy="575433"/>
          </a:xfrm>
          <a:prstGeom prst="rect">
            <a:avLst/>
          </a:prstGeom>
          <a:solidFill>
            <a:schemeClr val="bg1"/>
          </a:solidFill>
          <a:ln w="25400"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200" b="1" dirty="0">
                <a:solidFill>
                  <a:schemeClr val="tx1"/>
                </a:solidFill>
                <a:cs typeface="Times New Roman" panose="02020603050405020304" pitchFamily="18" charset="0"/>
              </a:rPr>
              <a:t>Service Producer</a:t>
            </a:r>
            <a:endParaRPr lang="ko-KR" altLang="en-US" sz="1200" b="1" dirty="0">
              <a:solidFill>
                <a:schemeClr val="tx1"/>
              </a:solidFill>
              <a:cs typeface="Times New Roman" panose="02020603050405020304" pitchFamily="18" charset="0"/>
            </a:endParaRPr>
          </a:p>
        </p:txBody>
      </p:sp>
      <p:sp>
        <p:nvSpPr>
          <p:cNvPr id="47" name="직사각형 46">
            <a:extLst>
              <a:ext uri="{FF2B5EF4-FFF2-40B4-BE49-F238E27FC236}">
                <a16:creationId xmlns:a16="http://schemas.microsoft.com/office/drawing/2014/main" id="{7959F72E-E0AF-6C98-50E6-B192954358D5}"/>
              </a:ext>
            </a:extLst>
          </p:cNvPr>
          <p:cNvSpPr/>
          <p:nvPr/>
        </p:nvSpPr>
        <p:spPr>
          <a:xfrm>
            <a:off x="3653284" y="2152883"/>
            <a:ext cx="901698" cy="57543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200">
                <a:solidFill>
                  <a:schemeClr val="tx1"/>
                </a:solidFill>
                <a:cs typeface="Times New Roman" panose="02020603050405020304" pitchFamily="18" charset="0"/>
              </a:rPr>
              <a:t>Other Service</a:t>
            </a:r>
          </a:p>
          <a:p>
            <a:pPr algn="ctr"/>
            <a:r>
              <a:rPr lang="en-US" altLang="ko-KR" sz="1200">
                <a:solidFill>
                  <a:schemeClr val="tx1"/>
                </a:solidFill>
                <a:cs typeface="Times New Roman" panose="02020603050405020304" pitchFamily="18" charset="0"/>
              </a:rPr>
              <a:t>Producer(s)</a:t>
            </a:r>
            <a:endParaRPr lang="ko-KR" altLang="en-US" sz="1200">
              <a:solidFill>
                <a:schemeClr val="tx1"/>
              </a:solidFill>
              <a:cs typeface="Times New Roman" panose="02020603050405020304" pitchFamily="18" charset="0"/>
            </a:endParaRPr>
          </a:p>
        </p:txBody>
      </p:sp>
      <p:cxnSp>
        <p:nvCxnSpPr>
          <p:cNvPr id="48" name="직선 연결선 47">
            <a:extLst>
              <a:ext uri="{FF2B5EF4-FFF2-40B4-BE49-F238E27FC236}">
                <a16:creationId xmlns:a16="http://schemas.microsoft.com/office/drawing/2014/main" id="{2975230B-44FD-E999-3772-4EADE6FCB2BE}"/>
              </a:ext>
            </a:extLst>
          </p:cNvPr>
          <p:cNvCxnSpPr>
            <a:cxnSpLocks/>
          </p:cNvCxnSpPr>
          <p:nvPr/>
        </p:nvCxnSpPr>
        <p:spPr>
          <a:xfrm>
            <a:off x="699929" y="2728316"/>
            <a:ext cx="0" cy="24232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직선 연결선 50">
            <a:extLst>
              <a:ext uri="{FF2B5EF4-FFF2-40B4-BE49-F238E27FC236}">
                <a16:creationId xmlns:a16="http://schemas.microsoft.com/office/drawing/2014/main" id="{BF6D8663-707C-662F-56F7-66406E43586A}"/>
              </a:ext>
            </a:extLst>
          </p:cNvPr>
          <p:cNvCxnSpPr>
            <a:cxnSpLocks/>
          </p:cNvCxnSpPr>
          <p:nvPr/>
        </p:nvCxnSpPr>
        <p:spPr>
          <a:xfrm>
            <a:off x="4104133" y="2728316"/>
            <a:ext cx="0" cy="24232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직선 화살표 연결선 52">
            <a:extLst>
              <a:ext uri="{FF2B5EF4-FFF2-40B4-BE49-F238E27FC236}">
                <a16:creationId xmlns:a16="http://schemas.microsoft.com/office/drawing/2014/main" id="{4493E78B-4FA3-88EA-8CB8-F22717E72B35}"/>
              </a:ext>
            </a:extLst>
          </p:cNvPr>
          <p:cNvCxnSpPr>
            <a:cxnSpLocks/>
          </p:cNvCxnSpPr>
          <p:nvPr/>
        </p:nvCxnSpPr>
        <p:spPr>
          <a:xfrm>
            <a:off x="705457" y="3016034"/>
            <a:ext cx="164312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직선 화살표 연결선 54">
            <a:extLst>
              <a:ext uri="{FF2B5EF4-FFF2-40B4-BE49-F238E27FC236}">
                <a16:creationId xmlns:a16="http://schemas.microsoft.com/office/drawing/2014/main" id="{EB69D351-4A33-533D-C192-2A36BF15069F}"/>
              </a:ext>
            </a:extLst>
          </p:cNvPr>
          <p:cNvCxnSpPr>
            <a:cxnSpLocks/>
          </p:cNvCxnSpPr>
          <p:nvPr/>
        </p:nvCxnSpPr>
        <p:spPr>
          <a:xfrm>
            <a:off x="700721" y="4457095"/>
            <a:ext cx="1647857"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A9D61F59-B709-8EC3-0357-04B641FB9BD6}"/>
              </a:ext>
            </a:extLst>
          </p:cNvPr>
          <p:cNvSpPr txBox="1"/>
          <p:nvPr/>
        </p:nvSpPr>
        <p:spPr>
          <a:xfrm>
            <a:off x="1116280" y="2940143"/>
            <a:ext cx="831959" cy="153888"/>
          </a:xfrm>
          <a:prstGeom prst="rect">
            <a:avLst/>
          </a:prstGeom>
          <a:solidFill>
            <a:schemeClr val="bg1"/>
          </a:solidFill>
        </p:spPr>
        <p:txBody>
          <a:bodyPr wrap="none" lIns="0" tIns="0" rIns="0" bIns="0" rtlCol="0" anchor="ctr">
            <a:spAutoFit/>
          </a:bodyPr>
          <a:lstStyle/>
          <a:p>
            <a:r>
              <a:rPr lang="en-US" altLang="ko-KR" sz="1000">
                <a:latin typeface="+mn-lt"/>
                <a:cs typeface="Times New Roman" panose="02020603050405020304" pitchFamily="18" charset="0"/>
              </a:rPr>
              <a:t>Service Request</a:t>
            </a:r>
            <a:endParaRPr lang="ko-KR" altLang="en-US" sz="1000">
              <a:latin typeface="+mn-lt"/>
              <a:cs typeface="Times New Roman" panose="02020603050405020304" pitchFamily="18" charset="0"/>
            </a:endParaRPr>
          </a:p>
        </p:txBody>
      </p:sp>
      <p:sp>
        <p:nvSpPr>
          <p:cNvPr id="57" name="TextBox 56">
            <a:extLst>
              <a:ext uri="{FF2B5EF4-FFF2-40B4-BE49-F238E27FC236}">
                <a16:creationId xmlns:a16="http://schemas.microsoft.com/office/drawing/2014/main" id="{975CF601-CE4D-2440-9518-C196F7C64BD3}"/>
              </a:ext>
            </a:extLst>
          </p:cNvPr>
          <p:cNvSpPr txBox="1"/>
          <p:nvPr/>
        </p:nvSpPr>
        <p:spPr>
          <a:xfrm>
            <a:off x="1077006" y="4382645"/>
            <a:ext cx="910506" cy="153888"/>
          </a:xfrm>
          <a:prstGeom prst="rect">
            <a:avLst/>
          </a:prstGeom>
          <a:solidFill>
            <a:schemeClr val="bg1"/>
          </a:solidFill>
        </p:spPr>
        <p:txBody>
          <a:bodyPr wrap="none" lIns="0" tIns="0" rIns="0" bIns="0" rtlCol="0" anchor="ctr">
            <a:spAutoFit/>
          </a:bodyPr>
          <a:lstStyle/>
          <a:p>
            <a:r>
              <a:rPr lang="en-US" altLang="ko-KR" sz="1000">
                <a:latin typeface="+mn-lt"/>
                <a:cs typeface="Times New Roman" panose="02020603050405020304" pitchFamily="18" charset="0"/>
              </a:rPr>
              <a:t>Service Response</a:t>
            </a:r>
            <a:endParaRPr lang="ko-KR" altLang="en-US" sz="1000">
              <a:latin typeface="+mn-lt"/>
              <a:cs typeface="Times New Roman" panose="02020603050405020304" pitchFamily="18" charset="0"/>
            </a:endParaRPr>
          </a:p>
        </p:txBody>
      </p:sp>
      <p:cxnSp>
        <p:nvCxnSpPr>
          <p:cNvPr id="58" name="직선 화살표 연결선 57">
            <a:extLst>
              <a:ext uri="{FF2B5EF4-FFF2-40B4-BE49-F238E27FC236}">
                <a16:creationId xmlns:a16="http://schemas.microsoft.com/office/drawing/2014/main" id="{50BBF3FE-27E7-2C94-4779-293920435B50}"/>
              </a:ext>
            </a:extLst>
          </p:cNvPr>
          <p:cNvCxnSpPr>
            <a:cxnSpLocks/>
          </p:cNvCxnSpPr>
          <p:nvPr/>
        </p:nvCxnSpPr>
        <p:spPr>
          <a:xfrm>
            <a:off x="2460225" y="3220899"/>
            <a:ext cx="164390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40300427-9CD4-309B-A912-0F445D4E7AF0}"/>
              </a:ext>
            </a:extLst>
          </p:cNvPr>
          <p:cNvSpPr txBox="1"/>
          <p:nvPr/>
        </p:nvSpPr>
        <p:spPr>
          <a:xfrm>
            <a:off x="2935656" y="3147053"/>
            <a:ext cx="831959" cy="153888"/>
          </a:xfrm>
          <a:prstGeom prst="rect">
            <a:avLst/>
          </a:prstGeom>
          <a:solidFill>
            <a:schemeClr val="bg1"/>
          </a:solidFill>
        </p:spPr>
        <p:txBody>
          <a:bodyPr wrap="none" lIns="0" tIns="0" rIns="0" bIns="0" rtlCol="0" anchor="ctr">
            <a:spAutoFit/>
          </a:bodyPr>
          <a:lstStyle/>
          <a:p>
            <a:r>
              <a:rPr lang="en-US" altLang="ko-KR" sz="1000">
                <a:latin typeface="+mn-lt"/>
                <a:cs typeface="Times New Roman" panose="02020603050405020304" pitchFamily="18" charset="0"/>
              </a:rPr>
              <a:t>Service Request</a:t>
            </a:r>
            <a:endParaRPr lang="ko-KR" altLang="en-US" sz="1000">
              <a:latin typeface="+mn-lt"/>
              <a:cs typeface="Times New Roman" panose="02020603050405020304" pitchFamily="18" charset="0"/>
            </a:endParaRPr>
          </a:p>
        </p:txBody>
      </p:sp>
      <p:sp>
        <p:nvSpPr>
          <p:cNvPr id="61" name="직사각형 60">
            <a:extLst>
              <a:ext uri="{FF2B5EF4-FFF2-40B4-BE49-F238E27FC236}">
                <a16:creationId xmlns:a16="http://schemas.microsoft.com/office/drawing/2014/main" id="{26B6471C-85E2-DF11-7A49-ABD9A99B9025}"/>
              </a:ext>
            </a:extLst>
          </p:cNvPr>
          <p:cNvSpPr/>
          <p:nvPr/>
        </p:nvSpPr>
        <p:spPr>
          <a:xfrm>
            <a:off x="2226983" y="2740024"/>
            <a:ext cx="344689" cy="2347813"/>
          </a:xfrm>
          <a:prstGeom prst="rect">
            <a:avLst/>
          </a:prstGeom>
          <a:ln>
            <a:solidFill>
              <a:schemeClr val="tx1">
                <a:lumMod val="50000"/>
                <a:lumOff val="50000"/>
              </a:schemeClr>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endParaRPr lang="ko-KR" altLang="en-US"/>
          </a:p>
        </p:txBody>
      </p:sp>
      <p:cxnSp>
        <p:nvCxnSpPr>
          <p:cNvPr id="66" name="직선 화살표 연결선 65">
            <a:extLst>
              <a:ext uri="{FF2B5EF4-FFF2-40B4-BE49-F238E27FC236}">
                <a16:creationId xmlns:a16="http://schemas.microsoft.com/office/drawing/2014/main" id="{50406BC1-95B4-7DEC-32BF-99F032708304}"/>
              </a:ext>
            </a:extLst>
          </p:cNvPr>
          <p:cNvCxnSpPr>
            <a:cxnSpLocks/>
          </p:cNvCxnSpPr>
          <p:nvPr/>
        </p:nvCxnSpPr>
        <p:spPr>
          <a:xfrm>
            <a:off x="2460225" y="4160930"/>
            <a:ext cx="1643908"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F08EBF09-7C12-8AAC-E412-33A7D6001084}"/>
              </a:ext>
            </a:extLst>
          </p:cNvPr>
          <p:cNvSpPr txBox="1"/>
          <p:nvPr/>
        </p:nvSpPr>
        <p:spPr>
          <a:xfrm>
            <a:off x="2896382" y="4085876"/>
            <a:ext cx="910506" cy="153888"/>
          </a:xfrm>
          <a:prstGeom prst="rect">
            <a:avLst/>
          </a:prstGeom>
          <a:solidFill>
            <a:schemeClr val="bg1"/>
          </a:solidFill>
        </p:spPr>
        <p:txBody>
          <a:bodyPr wrap="none" lIns="0" tIns="0" rIns="0" bIns="0" rtlCol="0" anchor="ctr">
            <a:spAutoFit/>
          </a:bodyPr>
          <a:lstStyle/>
          <a:p>
            <a:r>
              <a:rPr lang="en-US" altLang="ko-KR" sz="1000">
                <a:latin typeface="+mn-lt"/>
                <a:cs typeface="Times New Roman" panose="02020603050405020304" pitchFamily="18" charset="0"/>
              </a:rPr>
              <a:t>Service Response</a:t>
            </a:r>
            <a:endParaRPr lang="ko-KR" altLang="en-US" sz="1000">
              <a:latin typeface="+mn-lt"/>
              <a:cs typeface="Times New Roman" panose="02020603050405020304" pitchFamily="18" charset="0"/>
            </a:endParaRPr>
          </a:p>
        </p:txBody>
      </p:sp>
      <p:cxnSp>
        <p:nvCxnSpPr>
          <p:cNvPr id="69" name="직선 연결선 68">
            <a:extLst>
              <a:ext uri="{FF2B5EF4-FFF2-40B4-BE49-F238E27FC236}">
                <a16:creationId xmlns:a16="http://schemas.microsoft.com/office/drawing/2014/main" id="{E1F753B9-C970-B55F-134C-9EBAA5927D9A}"/>
              </a:ext>
            </a:extLst>
          </p:cNvPr>
          <p:cNvCxnSpPr>
            <a:cxnSpLocks/>
          </p:cNvCxnSpPr>
          <p:nvPr/>
        </p:nvCxnSpPr>
        <p:spPr>
          <a:xfrm>
            <a:off x="2407167" y="2923639"/>
            <a:ext cx="0" cy="1652385"/>
          </a:xfrm>
          <a:prstGeom prst="line">
            <a:avLst/>
          </a:prstGeom>
          <a:ln>
            <a:solidFill>
              <a:srgbClr val="0000FF"/>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2" name="직선 연결선 71">
            <a:extLst>
              <a:ext uri="{FF2B5EF4-FFF2-40B4-BE49-F238E27FC236}">
                <a16:creationId xmlns:a16="http://schemas.microsoft.com/office/drawing/2014/main" id="{7DE13661-856E-6E9C-FDC3-44111229560E}"/>
              </a:ext>
            </a:extLst>
          </p:cNvPr>
          <p:cNvCxnSpPr>
            <a:cxnSpLocks/>
          </p:cNvCxnSpPr>
          <p:nvPr/>
        </p:nvCxnSpPr>
        <p:spPr>
          <a:xfrm flipH="1">
            <a:off x="2315514" y="2920159"/>
            <a:ext cx="1833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직선 연결선 74">
            <a:extLst>
              <a:ext uri="{FF2B5EF4-FFF2-40B4-BE49-F238E27FC236}">
                <a16:creationId xmlns:a16="http://schemas.microsoft.com/office/drawing/2014/main" id="{E69B4D5A-DD41-2CC8-9E3F-D9FF06E2512A}"/>
              </a:ext>
            </a:extLst>
          </p:cNvPr>
          <p:cNvCxnSpPr>
            <a:cxnSpLocks/>
          </p:cNvCxnSpPr>
          <p:nvPr/>
        </p:nvCxnSpPr>
        <p:spPr>
          <a:xfrm flipH="1">
            <a:off x="2315514" y="4571302"/>
            <a:ext cx="1833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7D600E61-0A28-18DC-3F51-AAB51B8940D3}"/>
              </a:ext>
            </a:extLst>
          </p:cNvPr>
          <p:cNvSpPr txBox="1"/>
          <p:nvPr/>
        </p:nvSpPr>
        <p:spPr>
          <a:xfrm rot="16200000">
            <a:off x="1741667" y="3653836"/>
            <a:ext cx="1194238" cy="169277"/>
          </a:xfrm>
          <a:prstGeom prst="rect">
            <a:avLst/>
          </a:prstGeom>
          <a:noFill/>
        </p:spPr>
        <p:txBody>
          <a:bodyPr wrap="none" lIns="0" tIns="0" rIns="0" bIns="0" rtlCol="0" anchor="ctr">
            <a:spAutoFit/>
          </a:bodyPr>
          <a:lstStyle/>
          <a:p>
            <a:r>
              <a:rPr lang="en-US" altLang="ko-KR" sz="1100" b="1" i="1">
                <a:solidFill>
                  <a:srgbClr val="0000FF"/>
                </a:solidFill>
                <a:latin typeface="+mn-lt"/>
                <a:cs typeface="Times New Roman" panose="02020603050405020304" pitchFamily="18" charset="0"/>
              </a:rPr>
              <a:t>Content Information</a:t>
            </a:r>
            <a:endParaRPr lang="ko-KR" altLang="en-US" sz="1100" b="1" i="1">
              <a:solidFill>
                <a:srgbClr val="0000FF"/>
              </a:solidFill>
              <a:latin typeface="+mn-lt"/>
              <a:cs typeface="Times New Roman" panose="02020603050405020304" pitchFamily="18" charset="0"/>
            </a:endParaRPr>
          </a:p>
        </p:txBody>
      </p:sp>
      <p:sp>
        <p:nvSpPr>
          <p:cNvPr id="78" name="직사각형 77">
            <a:extLst>
              <a:ext uri="{FF2B5EF4-FFF2-40B4-BE49-F238E27FC236}">
                <a16:creationId xmlns:a16="http://schemas.microsoft.com/office/drawing/2014/main" id="{06CD24D0-0BCE-C3AB-3CE0-5483AA46559A}"/>
              </a:ext>
            </a:extLst>
          </p:cNvPr>
          <p:cNvSpPr/>
          <p:nvPr/>
        </p:nvSpPr>
        <p:spPr>
          <a:xfrm>
            <a:off x="4652435" y="2152883"/>
            <a:ext cx="901698" cy="57543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200">
                <a:solidFill>
                  <a:schemeClr val="tx1"/>
                </a:solidFill>
                <a:cs typeface="Times New Roman" panose="02020603050405020304" pitchFamily="18" charset="0"/>
              </a:rPr>
              <a:t>NWDAF</a:t>
            </a:r>
            <a:endParaRPr lang="ko-KR" altLang="en-US" sz="1200">
              <a:solidFill>
                <a:schemeClr val="tx1"/>
              </a:solidFill>
              <a:cs typeface="Times New Roman" panose="02020603050405020304" pitchFamily="18" charset="0"/>
            </a:endParaRPr>
          </a:p>
        </p:txBody>
      </p:sp>
      <p:cxnSp>
        <p:nvCxnSpPr>
          <p:cNvPr id="79" name="직선 연결선 78">
            <a:extLst>
              <a:ext uri="{FF2B5EF4-FFF2-40B4-BE49-F238E27FC236}">
                <a16:creationId xmlns:a16="http://schemas.microsoft.com/office/drawing/2014/main" id="{FBA24056-6B9D-A080-9AFF-0B6B40949F98}"/>
              </a:ext>
            </a:extLst>
          </p:cNvPr>
          <p:cNvCxnSpPr>
            <a:cxnSpLocks/>
          </p:cNvCxnSpPr>
          <p:nvPr/>
        </p:nvCxnSpPr>
        <p:spPr>
          <a:xfrm>
            <a:off x="5103284" y="2728316"/>
            <a:ext cx="0" cy="24232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직선 화살표 연결선 79">
            <a:extLst>
              <a:ext uri="{FF2B5EF4-FFF2-40B4-BE49-F238E27FC236}">
                <a16:creationId xmlns:a16="http://schemas.microsoft.com/office/drawing/2014/main" id="{75CD3E14-9EE1-1626-55C5-17F927277E49}"/>
              </a:ext>
            </a:extLst>
          </p:cNvPr>
          <p:cNvCxnSpPr>
            <a:cxnSpLocks/>
          </p:cNvCxnSpPr>
          <p:nvPr/>
        </p:nvCxnSpPr>
        <p:spPr>
          <a:xfrm flipV="1">
            <a:off x="2496327" y="4711922"/>
            <a:ext cx="260488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3" name="원통형 82">
            <a:extLst>
              <a:ext uri="{FF2B5EF4-FFF2-40B4-BE49-F238E27FC236}">
                <a16:creationId xmlns:a16="http://schemas.microsoft.com/office/drawing/2014/main" id="{5534E89A-BF17-A300-0B81-C70948D7A973}"/>
              </a:ext>
            </a:extLst>
          </p:cNvPr>
          <p:cNvSpPr/>
          <p:nvPr/>
        </p:nvSpPr>
        <p:spPr>
          <a:xfrm>
            <a:off x="2315514" y="4592852"/>
            <a:ext cx="180813" cy="233877"/>
          </a:xfrm>
          <a:prstGeom prst="can">
            <a:avLst>
              <a:gd name="adj" fmla="val 43376"/>
            </a:avLst>
          </a:prstGeom>
          <a:ln>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endParaRPr lang="ko-KR" altLang="en-US">
              <a:solidFill>
                <a:schemeClr val="tx1"/>
              </a:solidFill>
            </a:endParaRPr>
          </a:p>
        </p:txBody>
      </p:sp>
      <p:sp>
        <p:nvSpPr>
          <p:cNvPr id="81" name="TextBox 80">
            <a:extLst>
              <a:ext uri="{FF2B5EF4-FFF2-40B4-BE49-F238E27FC236}">
                <a16:creationId xmlns:a16="http://schemas.microsoft.com/office/drawing/2014/main" id="{B6D0DD3E-6E4B-9C94-881A-A9443A8ABBA4}"/>
              </a:ext>
            </a:extLst>
          </p:cNvPr>
          <p:cNvSpPr txBox="1"/>
          <p:nvPr/>
        </p:nvSpPr>
        <p:spPr>
          <a:xfrm>
            <a:off x="2667153" y="4556237"/>
            <a:ext cx="1338508" cy="307777"/>
          </a:xfrm>
          <a:prstGeom prst="rect">
            <a:avLst/>
          </a:prstGeom>
          <a:solidFill>
            <a:schemeClr val="bg1"/>
          </a:solidFill>
        </p:spPr>
        <p:txBody>
          <a:bodyPr wrap="none" lIns="0" tIns="0" rIns="0" bIns="0" rtlCol="0" anchor="ctr">
            <a:spAutoFit/>
          </a:bodyPr>
          <a:lstStyle/>
          <a:p>
            <a:pPr algn="ctr"/>
            <a:r>
              <a:rPr lang="en-US" altLang="ko-KR" sz="1000">
                <a:solidFill>
                  <a:srgbClr val="0000FF"/>
                </a:solidFill>
                <a:latin typeface="+mn-lt"/>
                <a:cs typeface="Times New Roman" panose="02020603050405020304" pitchFamily="18" charset="0"/>
              </a:rPr>
              <a:t>[</a:t>
            </a:r>
            <a:r>
              <a:rPr lang="en-US" altLang="ko-KR" sz="1000" b="1">
                <a:solidFill>
                  <a:srgbClr val="0000FF"/>
                </a:solidFill>
                <a:latin typeface="+mn-lt"/>
                <a:cs typeface="Times New Roman" panose="02020603050405020304" pitchFamily="18" charset="0"/>
              </a:rPr>
              <a:t>Input Data</a:t>
            </a:r>
            <a:r>
              <a:rPr lang="en-US" altLang="ko-KR" sz="1000">
                <a:solidFill>
                  <a:srgbClr val="0000FF"/>
                </a:solidFill>
                <a:latin typeface="+mn-lt"/>
                <a:cs typeface="Times New Roman" panose="02020603050405020304" pitchFamily="18" charset="0"/>
              </a:rPr>
              <a:t>]</a:t>
            </a:r>
          </a:p>
          <a:p>
            <a:r>
              <a:rPr lang="en-US" altLang="ko-KR" sz="1000" i="1">
                <a:solidFill>
                  <a:srgbClr val="0000FF"/>
                </a:solidFill>
                <a:latin typeface="+mn-lt"/>
                <a:cs typeface="Times New Roman" panose="02020603050405020304" pitchFamily="18" charset="0"/>
              </a:rPr>
              <a:t>Collected Data &amp; Transfer</a:t>
            </a:r>
            <a:endParaRPr lang="ko-KR" altLang="en-US" sz="1000" i="1">
              <a:solidFill>
                <a:srgbClr val="0000FF"/>
              </a:solidFill>
              <a:latin typeface="+mn-lt"/>
              <a:cs typeface="Times New Roman" panose="02020603050405020304" pitchFamily="18" charset="0"/>
            </a:endParaRPr>
          </a:p>
        </p:txBody>
      </p:sp>
      <p:sp>
        <p:nvSpPr>
          <p:cNvPr id="73" name="TextBox 72">
            <a:extLst>
              <a:ext uri="{FF2B5EF4-FFF2-40B4-BE49-F238E27FC236}">
                <a16:creationId xmlns:a16="http://schemas.microsoft.com/office/drawing/2014/main" id="{CF504AC0-2240-D629-7F22-E25F3F08F8F8}"/>
              </a:ext>
            </a:extLst>
          </p:cNvPr>
          <p:cNvSpPr txBox="1"/>
          <p:nvPr/>
        </p:nvSpPr>
        <p:spPr>
          <a:xfrm>
            <a:off x="865110" y="1776381"/>
            <a:ext cx="3787325" cy="369332"/>
          </a:xfrm>
          <a:prstGeom prst="rect">
            <a:avLst/>
          </a:prstGeom>
          <a:noFill/>
        </p:spPr>
        <p:txBody>
          <a:bodyPr wrap="square">
            <a:spAutoFit/>
          </a:bodyPr>
          <a:lstStyle/>
          <a:p>
            <a:r>
              <a:rPr lang="en-US" altLang="ko-KR">
                <a:latin typeface="+mn-lt"/>
              </a:rPr>
              <a:t>Service Producer NF example</a:t>
            </a:r>
            <a:r>
              <a:rPr lang="en-US" altLang="ko-KR" strike="sngStrike">
                <a:solidFill>
                  <a:srgbClr val="FF0000"/>
                </a:solidFill>
                <a:latin typeface="+mn-lt"/>
              </a:rPr>
              <a:t> </a:t>
            </a:r>
            <a:endParaRPr lang="ko-KR" altLang="en-US" strike="sngStrike">
              <a:solidFill>
                <a:srgbClr val="FF0000"/>
              </a:solidFill>
              <a:latin typeface="+mn-lt"/>
            </a:endParaRPr>
          </a:p>
        </p:txBody>
      </p:sp>
      <p:sp>
        <p:nvSpPr>
          <p:cNvPr id="82" name="TextBox 81">
            <a:extLst>
              <a:ext uri="{FF2B5EF4-FFF2-40B4-BE49-F238E27FC236}">
                <a16:creationId xmlns:a16="http://schemas.microsoft.com/office/drawing/2014/main" id="{53548610-9C2B-6FFB-F96D-E970C23BA807}"/>
              </a:ext>
            </a:extLst>
          </p:cNvPr>
          <p:cNvSpPr txBox="1"/>
          <p:nvPr/>
        </p:nvSpPr>
        <p:spPr>
          <a:xfrm>
            <a:off x="5827626" y="1745888"/>
            <a:ext cx="5784344" cy="4465838"/>
          </a:xfrm>
          <a:prstGeom prst="rect">
            <a:avLst/>
          </a:prstGeom>
        </p:spPr>
        <p:txBody>
          <a:bodyPr wrap="square">
            <a:spAutoFit/>
          </a:bodyPr>
          <a:lstStyle>
            <a:defPPr>
              <a:defRPr lang="en-GB"/>
            </a:defPPr>
            <a:lvl1pPr marL="228600" indent="-228600">
              <a:lnSpc>
                <a:spcPct val="90000"/>
              </a:lnSpc>
              <a:spcBef>
                <a:spcPts val="1000"/>
              </a:spcBef>
              <a:buBlip>
                <a:blip r:embed="rId2"/>
              </a:buBlip>
              <a:defRPr sz="2800">
                <a:latin typeface="+mn-lt"/>
                <a:cs typeface="+mn-cs"/>
              </a:defRPr>
            </a:lvl1pPr>
            <a:lvl2pPr marL="685800" indent="-228600">
              <a:lnSpc>
                <a:spcPct val="90000"/>
              </a:lnSpc>
              <a:spcBef>
                <a:spcPts val="500"/>
              </a:spcBef>
              <a:buClr>
                <a:srgbClr val="C00000"/>
              </a:buClr>
              <a:buFont typeface="Arial" panose="020B0604020202020204" pitchFamily="34" charset="0"/>
              <a:buChar char="•"/>
              <a:defRPr sz="24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r>
              <a:rPr lang="en-US" altLang="ko-KR" sz="1800"/>
              <a:t>Example illustrates the Producer NF</a:t>
            </a:r>
            <a:r>
              <a:rPr lang="en-US" altLang="ko-KR" sz="1800" baseline="30000"/>
              <a:t>※</a:t>
            </a:r>
            <a:r>
              <a:rPr lang="en-US" altLang="ko-KR" sz="1800"/>
              <a:t> procedures.</a:t>
            </a:r>
            <a:endParaRPr lang="ko-KR" altLang="ko-KR" sz="1800"/>
          </a:p>
          <a:p>
            <a:r>
              <a:rPr lang="en-US" altLang="ko-KR" sz="1800"/>
              <a:t>A communication between NFs in 5GC are processed as a ‘chained-procedures’, e.g., the Producer NF does not just receive service request/response from a peer NF, it can also act as the Consumer NF for secondary service request/response to other Producer NF(s).</a:t>
            </a:r>
          </a:p>
          <a:p>
            <a:r>
              <a:rPr lang="en-US" altLang="ko-KR" sz="1800"/>
              <a:t>Such NF signaling information between the </a:t>
            </a:r>
            <a:r>
              <a:rPr lang="en-US" altLang="ko-KR" sz="1800" u="sng"/>
              <a:t>Producer NF to Consumer NF</a:t>
            </a:r>
            <a:r>
              <a:rPr lang="en-US" altLang="ko-KR" sz="1800"/>
              <a:t> can be important and improves accuracy of detecting NF abnormality.</a:t>
            </a:r>
            <a:endParaRPr lang="ko-KR" altLang="ko-KR" sz="1800"/>
          </a:p>
          <a:p>
            <a:r>
              <a:rPr lang="en-US" altLang="ko-KR" sz="1800"/>
              <a:t>For example, SMF (acting as producer) receiving a Service Request to create a Session from an AMF(and UE), requests (now acting as consumer) to create/get a SM Policy with PCF, which it completes the Session Management by using other services such as UDM, PCF, UPF, etc. to finally delivers the Response of Session Establishment procedure to the AMF. </a:t>
            </a:r>
            <a:endParaRPr lang="ko-KR" altLang="ko-KR" sz="1800"/>
          </a:p>
        </p:txBody>
      </p:sp>
      <p:sp>
        <p:nvSpPr>
          <p:cNvPr id="86" name="TextBox 85">
            <a:extLst>
              <a:ext uri="{FF2B5EF4-FFF2-40B4-BE49-F238E27FC236}">
                <a16:creationId xmlns:a16="http://schemas.microsoft.com/office/drawing/2014/main" id="{3895EFE3-2C1D-17C4-2315-E494B4B5A495}"/>
              </a:ext>
            </a:extLst>
          </p:cNvPr>
          <p:cNvSpPr txBox="1"/>
          <p:nvPr/>
        </p:nvSpPr>
        <p:spPr>
          <a:xfrm>
            <a:off x="377202" y="5641940"/>
            <a:ext cx="5288492" cy="461665"/>
          </a:xfrm>
          <a:prstGeom prst="rect">
            <a:avLst/>
          </a:prstGeom>
          <a:noFill/>
        </p:spPr>
        <p:txBody>
          <a:bodyPr wrap="square">
            <a:spAutoFit/>
          </a:bodyPr>
          <a:lstStyle/>
          <a:p>
            <a:r>
              <a:rPr lang="en-US" altLang="ko-KR" sz="1200" baseline="30000">
                <a:latin typeface="+mn-lt"/>
              </a:rPr>
              <a:t>※ </a:t>
            </a:r>
            <a:r>
              <a:rPr lang="en-US" altLang="ko-KR" sz="1200">
                <a:latin typeface="+mn-lt"/>
              </a:rPr>
              <a:t>For simplicity, we limit/focus on Producer NF, but if needed Consumer NF oriented focus can also work</a:t>
            </a:r>
            <a:endParaRPr lang="ko-KR" altLang="en-US" sz="1200">
              <a:latin typeface="+mn-lt"/>
            </a:endParaRPr>
          </a:p>
        </p:txBody>
      </p:sp>
    </p:spTree>
    <p:extLst>
      <p:ext uri="{BB962C8B-B14F-4D97-AF65-F5344CB8AC3E}">
        <p14:creationId xmlns:p14="http://schemas.microsoft.com/office/powerpoint/2010/main" val="695664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직사각형 83">
            <a:extLst>
              <a:ext uri="{FF2B5EF4-FFF2-40B4-BE49-F238E27FC236}">
                <a16:creationId xmlns:a16="http://schemas.microsoft.com/office/drawing/2014/main" id="{4DA248E4-DB87-157C-0244-6D25B6D59D50}"/>
              </a:ext>
            </a:extLst>
          </p:cNvPr>
          <p:cNvSpPr/>
          <p:nvPr/>
        </p:nvSpPr>
        <p:spPr>
          <a:xfrm>
            <a:off x="2315514" y="2920159"/>
            <a:ext cx="180820" cy="1651143"/>
          </a:xfrm>
          <a:prstGeom prst="rect">
            <a:avLst/>
          </a:prstGeom>
          <a:pattFill prst="ltUpDiag">
            <a:fgClr>
              <a:schemeClr val="bg1">
                <a:lumMod val="75000"/>
              </a:schemeClr>
            </a:fgClr>
            <a:bgClr>
              <a:schemeClr val="bg1"/>
            </a:bgClr>
          </a:patt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ko-KR" altLang="en-US"/>
          </a:p>
        </p:txBody>
      </p:sp>
      <p:sp>
        <p:nvSpPr>
          <p:cNvPr id="45" name="직사각형 44">
            <a:extLst>
              <a:ext uri="{FF2B5EF4-FFF2-40B4-BE49-F238E27FC236}">
                <a16:creationId xmlns:a16="http://schemas.microsoft.com/office/drawing/2014/main" id="{5E5AD980-EA46-75B0-9ECB-DD577200F686}"/>
              </a:ext>
            </a:extLst>
          </p:cNvPr>
          <p:cNvSpPr/>
          <p:nvPr/>
        </p:nvSpPr>
        <p:spPr>
          <a:xfrm>
            <a:off x="253031" y="2152883"/>
            <a:ext cx="901698" cy="57543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200">
                <a:solidFill>
                  <a:schemeClr val="tx1"/>
                </a:solidFill>
                <a:cs typeface="Times New Roman" panose="02020603050405020304" pitchFamily="18" charset="0"/>
              </a:rPr>
              <a:t>Service Consumer</a:t>
            </a:r>
            <a:endParaRPr lang="ko-KR" altLang="en-US" sz="1200">
              <a:solidFill>
                <a:schemeClr val="tx1"/>
              </a:solidFill>
              <a:cs typeface="Times New Roman" panose="02020603050405020304" pitchFamily="18" charset="0"/>
            </a:endParaRPr>
          </a:p>
        </p:txBody>
      </p:sp>
      <p:sp>
        <p:nvSpPr>
          <p:cNvPr id="46" name="직사각형 45">
            <a:extLst>
              <a:ext uri="{FF2B5EF4-FFF2-40B4-BE49-F238E27FC236}">
                <a16:creationId xmlns:a16="http://schemas.microsoft.com/office/drawing/2014/main" id="{58263298-7E58-AD32-95B5-FEAEB6A6C5AD}"/>
              </a:ext>
            </a:extLst>
          </p:cNvPr>
          <p:cNvSpPr/>
          <p:nvPr/>
        </p:nvSpPr>
        <p:spPr>
          <a:xfrm>
            <a:off x="1951785" y="2152883"/>
            <a:ext cx="901698" cy="575433"/>
          </a:xfrm>
          <a:prstGeom prst="rect">
            <a:avLst/>
          </a:prstGeom>
          <a:solidFill>
            <a:schemeClr val="bg1"/>
          </a:solidFill>
          <a:ln w="25400"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200" b="1">
                <a:solidFill>
                  <a:schemeClr val="tx1"/>
                </a:solidFill>
                <a:cs typeface="Times New Roman" panose="02020603050405020304" pitchFamily="18" charset="0"/>
              </a:rPr>
              <a:t>Service Producer</a:t>
            </a:r>
            <a:endParaRPr lang="ko-KR" altLang="en-US" sz="1200" b="1">
              <a:solidFill>
                <a:schemeClr val="tx1"/>
              </a:solidFill>
              <a:cs typeface="Times New Roman" panose="02020603050405020304" pitchFamily="18" charset="0"/>
            </a:endParaRPr>
          </a:p>
        </p:txBody>
      </p:sp>
      <p:sp>
        <p:nvSpPr>
          <p:cNvPr id="47" name="직사각형 46">
            <a:extLst>
              <a:ext uri="{FF2B5EF4-FFF2-40B4-BE49-F238E27FC236}">
                <a16:creationId xmlns:a16="http://schemas.microsoft.com/office/drawing/2014/main" id="{7959F72E-E0AF-6C98-50E6-B192954358D5}"/>
              </a:ext>
            </a:extLst>
          </p:cNvPr>
          <p:cNvSpPr/>
          <p:nvPr/>
        </p:nvSpPr>
        <p:spPr>
          <a:xfrm>
            <a:off x="3653284" y="2152883"/>
            <a:ext cx="901698" cy="57543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200">
                <a:solidFill>
                  <a:schemeClr val="tx1"/>
                </a:solidFill>
                <a:cs typeface="Times New Roman" panose="02020603050405020304" pitchFamily="18" charset="0"/>
              </a:rPr>
              <a:t>Other Service</a:t>
            </a:r>
          </a:p>
          <a:p>
            <a:pPr algn="ctr"/>
            <a:r>
              <a:rPr lang="en-US" altLang="ko-KR" sz="1200">
                <a:solidFill>
                  <a:schemeClr val="tx1"/>
                </a:solidFill>
                <a:cs typeface="Times New Roman" panose="02020603050405020304" pitchFamily="18" charset="0"/>
              </a:rPr>
              <a:t>Producer(s)</a:t>
            </a:r>
            <a:endParaRPr lang="ko-KR" altLang="en-US" sz="1200">
              <a:solidFill>
                <a:schemeClr val="tx1"/>
              </a:solidFill>
              <a:cs typeface="Times New Roman" panose="02020603050405020304" pitchFamily="18" charset="0"/>
            </a:endParaRPr>
          </a:p>
        </p:txBody>
      </p:sp>
      <p:cxnSp>
        <p:nvCxnSpPr>
          <p:cNvPr id="48" name="직선 연결선 47">
            <a:extLst>
              <a:ext uri="{FF2B5EF4-FFF2-40B4-BE49-F238E27FC236}">
                <a16:creationId xmlns:a16="http://schemas.microsoft.com/office/drawing/2014/main" id="{2975230B-44FD-E999-3772-4EADE6FCB2BE}"/>
              </a:ext>
            </a:extLst>
          </p:cNvPr>
          <p:cNvCxnSpPr>
            <a:cxnSpLocks/>
          </p:cNvCxnSpPr>
          <p:nvPr/>
        </p:nvCxnSpPr>
        <p:spPr>
          <a:xfrm>
            <a:off x="699929" y="2728316"/>
            <a:ext cx="0" cy="24232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직선 연결선 50">
            <a:extLst>
              <a:ext uri="{FF2B5EF4-FFF2-40B4-BE49-F238E27FC236}">
                <a16:creationId xmlns:a16="http://schemas.microsoft.com/office/drawing/2014/main" id="{BF6D8663-707C-662F-56F7-66406E43586A}"/>
              </a:ext>
            </a:extLst>
          </p:cNvPr>
          <p:cNvCxnSpPr>
            <a:cxnSpLocks/>
          </p:cNvCxnSpPr>
          <p:nvPr/>
        </p:nvCxnSpPr>
        <p:spPr>
          <a:xfrm>
            <a:off x="4104133" y="2728316"/>
            <a:ext cx="0" cy="24232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직선 화살표 연결선 52">
            <a:extLst>
              <a:ext uri="{FF2B5EF4-FFF2-40B4-BE49-F238E27FC236}">
                <a16:creationId xmlns:a16="http://schemas.microsoft.com/office/drawing/2014/main" id="{4493E78B-4FA3-88EA-8CB8-F22717E72B35}"/>
              </a:ext>
            </a:extLst>
          </p:cNvPr>
          <p:cNvCxnSpPr>
            <a:cxnSpLocks/>
          </p:cNvCxnSpPr>
          <p:nvPr/>
        </p:nvCxnSpPr>
        <p:spPr>
          <a:xfrm>
            <a:off x="705457" y="3016034"/>
            <a:ext cx="164312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직선 화살표 연결선 54">
            <a:extLst>
              <a:ext uri="{FF2B5EF4-FFF2-40B4-BE49-F238E27FC236}">
                <a16:creationId xmlns:a16="http://schemas.microsoft.com/office/drawing/2014/main" id="{EB69D351-4A33-533D-C192-2A36BF15069F}"/>
              </a:ext>
            </a:extLst>
          </p:cNvPr>
          <p:cNvCxnSpPr>
            <a:cxnSpLocks/>
          </p:cNvCxnSpPr>
          <p:nvPr/>
        </p:nvCxnSpPr>
        <p:spPr>
          <a:xfrm>
            <a:off x="700721" y="4457095"/>
            <a:ext cx="1647857"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A9D61F59-B709-8EC3-0357-04B641FB9BD6}"/>
              </a:ext>
            </a:extLst>
          </p:cNvPr>
          <p:cNvSpPr txBox="1"/>
          <p:nvPr/>
        </p:nvSpPr>
        <p:spPr>
          <a:xfrm>
            <a:off x="1116280" y="2940143"/>
            <a:ext cx="831959" cy="153888"/>
          </a:xfrm>
          <a:prstGeom prst="rect">
            <a:avLst/>
          </a:prstGeom>
          <a:solidFill>
            <a:schemeClr val="bg1"/>
          </a:solidFill>
        </p:spPr>
        <p:txBody>
          <a:bodyPr wrap="none" lIns="0" tIns="0" rIns="0" bIns="0" rtlCol="0" anchor="ctr">
            <a:spAutoFit/>
          </a:bodyPr>
          <a:lstStyle/>
          <a:p>
            <a:r>
              <a:rPr lang="en-US" altLang="ko-KR" sz="1000">
                <a:latin typeface="+mn-lt"/>
                <a:cs typeface="Times New Roman" panose="02020603050405020304" pitchFamily="18" charset="0"/>
              </a:rPr>
              <a:t>Service Request</a:t>
            </a:r>
            <a:endParaRPr lang="ko-KR" altLang="en-US" sz="1000">
              <a:latin typeface="+mn-lt"/>
              <a:cs typeface="Times New Roman" panose="02020603050405020304" pitchFamily="18" charset="0"/>
            </a:endParaRPr>
          </a:p>
        </p:txBody>
      </p:sp>
      <p:sp>
        <p:nvSpPr>
          <p:cNvPr id="57" name="TextBox 56">
            <a:extLst>
              <a:ext uri="{FF2B5EF4-FFF2-40B4-BE49-F238E27FC236}">
                <a16:creationId xmlns:a16="http://schemas.microsoft.com/office/drawing/2014/main" id="{975CF601-CE4D-2440-9518-C196F7C64BD3}"/>
              </a:ext>
            </a:extLst>
          </p:cNvPr>
          <p:cNvSpPr txBox="1"/>
          <p:nvPr/>
        </p:nvSpPr>
        <p:spPr>
          <a:xfrm>
            <a:off x="1077006" y="4382645"/>
            <a:ext cx="910506" cy="153888"/>
          </a:xfrm>
          <a:prstGeom prst="rect">
            <a:avLst/>
          </a:prstGeom>
          <a:solidFill>
            <a:schemeClr val="bg1"/>
          </a:solidFill>
        </p:spPr>
        <p:txBody>
          <a:bodyPr wrap="none" lIns="0" tIns="0" rIns="0" bIns="0" rtlCol="0" anchor="ctr">
            <a:spAutoFit/>
          </a:bodyPr>
          <a:lstStyle/>
          <a:p>
            <a:r>
              <a:rPr lang="en-US" altLang="ko-KR" sz="1000">
                <a:latin typeface="+mn-lt"/>
                <a:cs typeface="Times New Roman" panose="02020603050405020304" pitchFamily="18" charset="0"/>
              </a:rPr>
              <a:t>Service Response</a:t>
            </a:r>
            <a:endParaRPr lang="ko-KR" altLang="en-US" sz="1000">
              <a:latin typeface="+mn-lt"/>
              <a:cs typeface="Times New Roman" panose="02020603050405020304" pitchFamily="18" charset="0"/>
            </a:endParaRPr>
          </a:p>
        </p:txBody>
      </p:sp>
      <p:cxnSp>
        <p:nvCxnSpPr>
          <p:cNvPr id="58" name="직선 화살표 연결선 57">
            <a:extLst>
              <a:ext uri="{FF2B5EF4-FFF2-40B4-BE49-F238E27FC236}">
                <a16:creationId xmlns:a16="http://schemas.microsoft.com/office/drawing/2014/main" id="{50BBF3FE-27E7-2C94-4779-293920435B50}"/>
              </a:ext>
            </a:extLst>
          </p:cNvPr>
          <p:cNvCxnSpPr>
            <a:cxnSpLocks/>
          </p:cNvCxnSpPr>
          <p:nvPr/>
        </p:nvCxnSpPr>
        <p:spPr>
          <a:xfrm>
            <a:off x="2460225" y="3220899"/>
            <a:ext cx="164390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40300427-9CD4-309B-A912-0F445D4E7AF0}"/>
              </a:ext>
            </a:extLst>
          </p:cNvPr>
          <p:cNvSpPr txBox="1"/>
          <p:nvPr/>
        </p:nvSpPr>
        <p:spPr>
          <a:xfrm>
            <a:off x="2935656" y="3147053"/>
            <a:ext cx="831959" cy="153888"/>
          </a:xfrm>
          <a:prstGeom prst="rect">
            <a:avLst/>
          </a:prstGeom>
          <a:solidFill>
            <a:schemeClr val="bg1"/>
          </a:solidFill>
        </p:spPr>
        <p:txBody>
          <a:bodyPr wrap="none" lIns="0" tIns="0" rIns="0" bIns="0" rtlCol="0" anchor="ctr">
            <a:spAutoFit/>
          </a:bodyPr>
          <a:lstStyle/>
          <a:p>
            <a:r>
              <a:rPr lang="en-US" altLang="ko-KR" sz="1000">
                <a:latin typeface="+mn-lt"/>
                <a:cs typeface="Times New Roman" panose="02020603050405020304" pitchFamily="18" charset="0"/>
              </a:rPr>
              <a:t>Service Request</a:t>
            </a:r>
            <a:endParaRPr lang="ko-KR" altLang="en-US" sz="1000">
              <a:latin typeface="+mn-lt"/>
              <a:cs typeface="Times New Roman" panose="02020603050405020304" pitchFamily="18" charset="0"/>
            </a:endParaRPr>
          </a:p>
        </p:txBody>
      </p:sp>
      <p:sp>
        <p:nvSpPr>
          <p:cNvPr id="61" name="직사각형 60">
            <a:extLst>
              <a:ext uri="{FF2B5EF4-FFF2-40B4-BE49-F238E27FC236}">
                <a16:creationId xmlns:a16="http://schemas.microsoft.com/office/drawing/2014/main" id="{26B6471C-85E2-DF11-7A49-ABD9A99B9025}"/>
              </a:ext>
            </a:extLst>
          </p:cNvPr>
          <p:cNvSpPr/>
          <p:nvPr/>
        </p:nvSpPr>
        <p:spPr>
          <a:xfrm>
            <a:off x="2226983" y="2740024"/>
            <a:ext cx="344689" cy="2347813"/>
          </a:xfrm>
          <a:prstGeom prst="rect">
            <a:avLst/>
          </a:prstGeom>
          <a:ln>
            <a:solidFill>
              <a:schemeClr val="tx1">
                <a:lumMod val="50000"/>
                <a:lumOff val="50000"/>
              </a:schemeClr>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endParaRPr lang="ko-KR" altLang="en-US"/>
          </a:p>
        </p:txBody>
      </p:sp>
      <p:cxnSp>
        <p:nvCxnSpPr>
          <p:cNvPr id="66" name="직선 화살표 연결선 65">
            <a:extLst>
              <a:ext uri="{FF2B5EF4-FFF2-40B4-BE49-F238E27FC236}">
                <a16:creationId xmlns:a16="http://schemas.microsoft.com/office/drawing/2014/main" id="{50406BC1-95B4-7DEC-32BF-99F032708304}"/>
              </a:ext>
            </a:extLst>
          </p:cNvPr>
          <p:cNvCxnSpPr>
            <a:cxnSpLocks/>
          </p:cNvCxnSpPr>
          <p:nvPr/>
        </p:nvCxnSpPr>
        <p:spPr>
          <a:xfrm>
            <a:off x="2460225" y="4160930"/>
            <a:ext cx="1643908"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F08EBF09-7C12-8AAC-E412-33A7D6001084}"/>
              </a:ext>
            </a:extLst>
          </p:cNvPr>
          <p:cNvSpPr txBox="1"/>
          <p:nvPr/>
        </p:nvSpPr>
        <p:spPr>
          <a:xfrm>
            <a:off x="2896382" y="4085876"/>
            <a:ext cx="910506" cy="153888"/>
          </a:xfrm>
          <a:prstGeom prst="rect">
            <a:avLst/>
          </a:prstGeom>
          <a:solidFill>
            <a:schemeClr val="bg1"/>
          </a:solidFill>
        </p:spPr>
        <p:txBody>
          <a:bodyPr wrap="none" lIns="0" tIns="0" rIns="0" bIns="0" rtlCol="0" anchor="ctr">
            <a:spAutoFit/>
          </a:bodyPr>
          <a:lstStyle/>
          <a:p>
            <a:r>
              <a:rPr lang="en-US" altLang="ko-KR" sz="1000">
                <a:latin typeface="+mn-lt"/>
                <a:cs typeface="Times New Roman" panose="02020603050405020304" pitchFamily="18" charset="0"/>
              </a:rPr>
              <a:t>Service Response</a:t>
            </a:r>
            <a:endParaRPr lang="ko-KR" altLang="en-US" sz="1000">
              <a:latin typeface="+mn-lt"/>
              <a:cs typeface="Times New Roman" panose="02020603050405020304" pitchFamily="18" charset="0"/>
            </a:endParaRPr>
          </a:p>
        </p:txBody>
      </p:sp>
      <p:cxnSp>
        <p:nvCxnSpPr>
          <p:cNvPr id="69" name="직선 연결선 68">
            <a:extLst>
              <a:ext uri="{FF2B5EF4-FFF2-40B4-BE49-F238E27FC236}">
                <a16:creationId xmlns:a16="http://schemas.microsoft.com/office/drawing/2014/main" id="{E1F753B9-C970-B55F-134C-9EBAA5927D9A}"/>
              </a:ext>
            </a:extLst>
          </p:cNvPr>
          <p:cNvCxnSpPr>
            <a:cxnSpLocks/>
          </p:cNvCxnSpPr>
          <p:nvPr/>
        </p:nvCxnSpPr>
        <p:spPr>
          <a:xfrm>
            <a:off x="2407167" y="2923639"/>
            <a:ext cx="0" cy="1652385"/>
          </a:xfrm>
          <a:prstGeom prst="line">
            <a:avLst/>
          </a:prstGeom>
          <a:ln>
            <a:solidFill>
              <a:srgbClr val="0000FF"/>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2" name="직선 연결선 71">
            <a:extLst>
              <a:ext uri="{FF2B5EF4-FFF2-40B4-BE49-F238E27FC236}">
                <a16:creationId xmlns:a16="http://schemas.microsoft.com/office/drawing/2014/main" id="{7DE13661-856E-6E9C-FDC3-44111229560E}"/>
              </a:ext>
            </a:extLst>
          </p:cNvPr>
          <p:cNvCxnSpPr>
            <a:cxnSpLocks/>
          </p:cNvCxnSpPr>
          <p:nvPr/>
        </p:nvCxnSpPr>
        <p:spPr>
          <a:xfrm flipH="1">
            <a:off x="2315514" y="2920159"/>
            <a:ext cx="1833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직선 연결선 74">
            <a:extLst>
              <a:ext uri="{FF2B5EF4-FFF2-40B4-BE49-F238E27FC236}">
                <a16:creationId xmlns:a16="http://schemas.microsoft.com/office/drawing/2014/main" id="{E69B4D5A-DD41-2CC8-9E3F-D9FF06E2512A}"/>
              </a:ext>
            </a:extLst>
          </p:cNvPr>
          <p:cNvCxnSpPr>
            <a:cxnSpLocks/>
          </p:cNvCxnSpPr>
          <p:nvPr/>
        </p:nvCxnSpPr>
        <p:spPr>
          <a:xfrm flipH="1">
            <a:off x="2315514" y="4571302"/>
            <a:ext cx="1833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7D600E61-0A28-18DC-3F51-AAB51B8940D3}"/>
              </a:ext>
            </a:extLst>
          </p:cNvPr>
          <p:cNvSpPr txBox="1"/>
          <p:nvPr/>
        </p:nvSpPr>
        <p:spPr>
          <a:xfrm rot="16200000">
            <a:off x="1741667" y="3653836"/>
            <a:ext cx="1194238" cy="169277"/>
          </a:xfrm>
          <a:prstGeom prst="rect">
            <a:avLst/>
          </a:prstGeom>
          <a:noFill/>
        </p:spPr>
        <p:txBody>
          <a:bodyPr wrap="none" lIns="0" tIns="0" rIns="0" bIns="0" rtlCol="0" anchor="ctr">
            <a:spAutoFit/>
          </a:bodyPr>
          <a:lstStyle/>
          <a:p>
            <a:r>
              <a:rPr lang="en-US" altLang="ko-KR" sz="1100" b="1" i="1" dirty="0">
                <a:solidFill>
                  <a:srgbClr val="0000FF"/>
                </a:solidFill>
                <a:latin typeface="+mn-lt"/>
                <a:cs typeface="Times New Roman" panose="02020603050405020304" pitchFamily="18" charset="0"/>
              </a:rPr>
              <a:t>Content Information</a:t>
            </a:r>
            <a:endParaRPr lang="ko-KR" altLang="en-US" sz="1100" b="1" i="1" dirty="0">
              <a:solidFill>
                <a:srgbClr val="0000FF"/>
              </a:solidFill>
              <a:latin typeface="+mn-lt"/>
              <a:cs typeface="Times New Roman" panose="02020603050405020304" pitchFamily="18" charset="0"/>
            </a:endParaRPr>
          </a:p>
        </p:txBody>
      </p:sp>
      <p:sp>
        <p:nvSpPr>
          <p:cNvPr id="78" name="직사각형 77">
            <a:extLst>
              <a:ext uri="{FF2B5EF4-FFF2-40B4-BE49-F238E27FC236}">
                <a16:creationId xmlns:a16="http://schemas.microsoft.com/office/drawing/2014/main" id="{06CD24D0-0BCE-C3AB-3CE0-5483AA46559A}"/>
              </a:ext>
            </a:extLst>
          </p:cNvPr>
          <p:cNvSpPr/>
          <p:nvPr/>
        </p:nvSpPr>
        <p:spPr>
          <a:xfrm>
            <a:off x="4652435" y="2152883"/>
            <a:ext cx="901698" cy="57543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200">
                <a:solidFill>
                  <a:schemeClr val="tx1"/>
                </a:solidFill>
                <a:cs typeface="Times New Roman" panose="02020603050405020304" pitchFamily="18" charset="0"/>
              </a:rPr>
              <a:t>NWDAF</a:t>
            </a:r>
            <a:endParaRPr lang="ko-KR" altLang="en-US" sz="1200">
              <a:solidFill>
                <a:schemeClr val="tx1"/>
              </a:solidFill>
              <a:cs typeface="Times New Roman" panose="02020603050405020304" pitchFamily="18" charset="0"/>
            </a:endParaRPr>
          </a:p>
        </p:txBody>
      </p:sp>
      <p:cxnSp>
        <p:nvCxnSpPr>
          <p:cNvPr id="79" name="직선 연결선 78">
            <a:extLst>
              <a:ext uri="{FF2B5EF4-FFF2-40B4-BE49-F238E27FC236}">
                <a16:creationId xmlns:a16="http://schemas.microsoft.com/office/drawing/2014/main" id="{FBA24056-6B9D-A080-9AFF-0B6B40949F98}"/>
              </a:ext>
            </a:extLst>
          </p:cNvPr>
          <p:cNvCxnSpPr>
            <a:cxnSpLocks/>
          </p:cNvCxnSpPr>
          <p:nvPr/>
        </p:nvCxnSpPr>
        <p:spPr>
          <a:xfrm>
            <a:off x="5103284" y="2728316"/>
            <a:ext cx="0" cy="24232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직선 화살표 연결선 79">
            <a:extLst>
              <a:ext uri="{FF2B5EF4-FFF2-40B4-BE49-F238E27FC236}">
                <a16:creationId xmlns:a16="http://schemas.microsoft.com/office/drawing/2014/main" id="{75CD3E14-9EE1-1626-55C5-17F927277E49}"/>
              </a:ext>
            </a:extLst>
          </p:cNvPr>
          <p:cNvCxnSpPr>
            <a:cxnSpLocks/>
          </p:cNvCxnSpPr>
          <p:nvPr/>
        </p:nvCxnSpPr>
        <p:spPr>
          <a:xfrm flipV="1">
            <a:off x="2496327" y="4711922"/>
            <a:ext cx="260488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3" name="원통형 82">
            <a:extLst>
              <a:ext uri="{FF2B5EF4-FFF2-40B4-BE49-F238E27FC236}">
                <a16:creationId xmlns:a16="http://schemas.microsoft.com/office/drawing/2014/main" id="{5534E89A-BF17-A300-0B81-C70948D7A973}"/>
              </a:ext>
            </a:extLst>
          </p:cNvPr>
          <p:cNvSpPr/>
          <p:nvPr/>
        </p:nvSpPr>
        <p:spPr>
          <a:xfrm>
            <a:off x="2315514" y="4592852"/>
            <a:ext cx="180813" cy="233877"/>
          </a:xfrm>
          <a:prstGeom prst="can">
            <a:avLst>
              <a:gd name="adj" fmla="val 43376"/>
            </a:avLst>
          </a:prstGeom>
          <a:ln>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endParaRPr lang="ko-KR" altLang="en-US">
              <a:solidFill>
                <a:schemeClr val="tx1"/>
              </a:solidFill>
            </a:endParaRPr>
          </a:p>
        </p:txBody>
      </p:sp>
      <p:sp>
        <p:nvSpPr>
          <p:cNvPr id="81" name="TextBox 80">
            <a:extLst>
              <a:ext uri="{FF2B5EF4-FFF2-40B4-BE49-F238E27FC236}">
                <a16:creationId xmlns:a16="http://schemas.microsoft.com/office/drawing/2014/main" id="{B6D0DD3E-6E4B-9C94-881A-A9443A8ABBA4}"/>
              </a:ext>
            </a:extLst>
          </p:cNvPr>
          <p:cNvSpPr txBox="1"/>
          <p:nvPr/>
        </p:nvSpPr>
        <p:spPr>
          <a:xfrm>
            <a:off x="2667153" y="4556237"/>
            <a:ext cx="1338508" cy="307777"/>
          </a:xfrm>
          <a:prstGeom prst="rect">
            <a:avLst/>
          </a:prstGeom>
          <a:solidFill>
            <a:schemeClr val="bg1"/>
          </a:solidFill>
        </p:spPr>
        <p:txBody>
          <a:bodyPr wrap="none" lIns="0" tIns="0" rIns="0" bIns="0" rtlCol="0" anchor="ctr">
            <a:spAutoFit/>
          </a:bodyPr>
          <a:lstStyle/>
          <a:p>
            <a:pPr algn="ctr"/>
            <a:r>
              <a:rPr lang="en-US" altLang="ko-KR" sz="1000">
                <a:solidFill>
                  <a:srgbClr val="0000FF"/>
                </a:solidFill>
                <a:latin typeface="+mn-lt"/>
                <a:cs typeface="Times New Roman" panose="02020603050405020304" pitchFamily="18" charset="0"/>
              </a:rPr>
              <a:t>[</a:t>
            </a:r>
            <a:r>
              <a:rPr lang="en-US" altLang="ko-KR" sz="1000" b="1">
                <a:solidFill>
                  <a:srgbClr val="0000FF"/>
                </a:solidFill>
                <a:latin typeface="+mn-lt"/>
                <a:cs typeface="Times New Roman" panose="02020603050405020304" pitchFamily="18" charset="0"/>
              </a:rPr>
              <a:t>Input Data</a:t>
            </a:r>
            <a:r>
              <a:rPr lang="en-US" altLang="ko-KR" sz="1000">
                <a:solidFill>
                  <a:srgbClr val="0000FF"/>
                </a:solidFill>
                <a:latin typeface="+mn-lt"/>
                <a:cs typeface="Times New Roman" panose="02020603050405020304" pitchFamily="18" charset="0"/>
              </a:rPr>
              <a:t>]</a:t>
            </a:r>
          </a:p>
          <a:p>
            <a:r>
              <a:rPr lang="en-US" altLang="ko-KR" sz="1000" i="1">
                <a:solidFill>
                  <a:srgbClr val="0000FF"/>
                </a:solidFill>
                <a:latin typeface="+mn-lt"/>
                <a:cs typeface="Times New Roman" panose="02020603050405020304" pitchFamily="18" charset="0"/>
              </a:rPr>
              <a:t>Collected Data &amp; Transfer</a:t>
            </a:r>
            <a:endParaRPr lang="ko-KR" altLang="en-US" sz="1000" i="1">
              <a:solidFill>
                <a:srgbClr val="0000FF"/>
              </a:solidFill>
              <a:latin typeface="+mn-lt"/>
              <a:cs typeface="Times New Roman" panose="02020603050405020304" pitchFamily="18" charset="0"/>
            </a:endParaRPr>
          </a:p>
        </p:txBody>
      </p:sp>
      <p:sp>
        <p:nvSpPr>
          <p:cNvPr id="82" name="TextBox 81">
            <a:extLst>
              <a:ext uri="{FF2B5EF4-FFF2-40B4-BE49-F238E27FC236}">
                <a16:creationId xmlns:a16="http://schemas.microsoft.com/office/drawing/2014/main" id="{53548610-9C2B-6FFB-F96D-E970C23BA807}"/>
              </a:ext>
            </a:extLst>
          </p:cNvPr>
          <p:cNvSpPr txBox="1"/>
          <p:nvPr/>
        </p:nvSpPr>
        <p:spPr>
          <a:xfrm>
            <a:off x="5733700" y="1791649"/>
            <a:ext cx="5784344" cy="4280659"/>
          </a:xfrm>
          <a:prstGeom prst="rect">
            <a:avLst/>
          </a:prstGeom>
        </p:spPr>
        <p:txBody>
          <a:bodyPr wrap="square">
            <a:spAutoFit/>
          </a:bodyPr>
          <a:lstStyle>
            <a:defPPr>
              <a:defRPr lang="en-GB"/>
            </a:defPPr>
            <a:lvl1pPr marL="228600" indent="-228600">
              <a:lnSpc>
                <a:spcPct val="90000"/>
              </a:lnSpc>
              <a:spcBef>
                <a:spcPts val="1000"/>
              </a:spcBef>
              <a:buBlip>
                <a:blip r:embed="rId2"/>
              </a:buBlip>
              <a:defRPr sz="2800">
                <a:latin typeface="+mn-lt"/>
                <a:cs typeface="+mn-cs"/>
              </a:defRPr>
            </a:lvl1pPr>
            <a:lvl2pPr marL="685800" indent="-228600">
              <a:lnSpc>
                <a:spcPct val="90000"/>
              </a:lnSpc>
              <a:spcBef>
                <a:spcPts val="500"/>
              </a:spcBef>
              <a:buClr>
                <a:srgbClr val="C00000"/>
              </a:buClr>
              <a:buFont typeface="Arial" panose="020B0604020202020204" pitchFamily="34" charset="0"/>
              <a:buChar char="•"/>
              <a:defRPr sz="24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r>
              <a:rPr lang="en-US" altLang="ko-KR" sz="1800"/>
              <a:t>To be specific, within the ‘chained-procedures’, the Producer NF receives Service Request from Consumer NF. Depending on the Services types, message types processing, the Producer NF decides to act as a Consumer NF to further request/response other Producer NFs.</a:t>
            </a:r>
          </a:p>
          <a:p>
            <a:r>
              <a:rPr lang="en-US" altLang="ko-KR" sz="1800"/>
              <a:t>Such information from the Producer NF to a Consumer NF transition could be,</a:t>
            </a:r>
          </a:p>
          <a:p>
            <a:pPr lvl="1"/>
            <a:r>
              <a:rPr lang="en-US" altLang="ko-KR" sz="1600"/>
              <a:t>Time (start/end), latency/jitter, processing states and causes/reasons</a:t>
            </a:r>
          </a:p>
          <a:p>
            <a:pPr lvl="1"/>
            <a:r>
              <a:rPr lang="en-US" altLang="ko-KR" sz="1600"/>
              <a:t>Frequency/statistics related to those information</a:t>
            </a:r>
          </a:p>
          <a:p>
            <a:pPr lvl="1"/>
            <a:r>
              <a:rPr lang="en-US" altLang="ko-KR" sz="1600"/>
              <a:t>Those information is per UE or per session.</a:t>
            </a:r>
          </a:p>
          <a:p>
            <a:r>
              <a:rPr lang="en-US" altLang="ko-KR" sz="1800"/>
              <a:t>A level of information collected to be sent to Analytics-assistance (e.g., NWDAF) can be adjusted depending on the operation policies (e.g., SBI message size, storage, system load)</a:t>
            </a:r>
          </a:p>
        </p:txBody>
      </p:sp>
      <p:sp>
        <p:nvSpPr>
          <p:cNvPr id="86" name="TextBox 85">
            <a:extLst>
              <a:ext uri="{FF2B5EF4-FFF2-40B4-BE49-F238E27FC236}">
                <a16:creationId xmlns:a16="http://schemas.microsoft.com/office/drawing/2014/main" id="{3895EFE3-2C1D-17C4-2315-E494B4B5A495}"/>
              </a:ext>
            </a:extLst>
          </p:cNvPr>
          <p:cNvSpPr txBox="1"/>
          <p:nvPr/>
        </p:nvSpPr>
        <p:spPr>
          <a:xfrm>
            <a:off x="377202" y="5641940"/>
            <a:ext cx="5288492" cy="461665"/>
          </a:xfrm>
          <a:prstGeom prst="rect">
            <a:avLst/>
          </a:prstGeom>
          <a:noFill/>
        </p:spPr>
        <p:txBody>
          <a:bodyPr wrap="square">
            <a:spAutoFit/>
          </a:bodyPr>
          <a:lstStyle/>
          <a:p>
            <a:r>
              <a:rPr lang="en-US" altLang="ko-KR" sz="1200" baseline="30000">
                <a:latin typeface="+mn-lt"/>
              </a:rPr>
              <a:t>※ </a:t>
            </a:r>
            <a:r>
              <a:rPr lang="en-US" altLang="ko-KR" sz="1200">
                <a:latin typeface="+mn-lt"/>
              </a:rPr>
              <a:t>For simplicity, we limit/focus on Producer NF, but if needed Consumer NF oriented focus can also work</a:t>
            </a:r>
            <a:endParaRPr lang="ko-KR" altLang="en-US" sz="1200">
              <a:latin typeface="+mn-lt"/>
            </a:endParaRPr>
          </a:p>
        </p:txBody>
      </p:sp>
      <p:sp>
        <p:nvSpPr>
          <p:cNvPr id="4" name="Title 1">
            <a:extLst>
              <a:ext uri="{FF2B5EF4-FFF2-40B4-BE49-F238E27FC236}">
                <a16:creationId xmlns:a16="http://schemas.microsoft.com/office/drawing/2014/main" id="{1BD36D70-8CE0-64E2-9908-3C1EC6717E13}"/>
              </a:ext>
            </a:extLst>
          </p:cNvPr>
          <p:cNvSpPr txBox="1">
            <a:spLocks/>
          </p:cNvSpPr>
          <p:nvPr/>
        </p:nvSpPr>
        <p:spPr bwMode="auto">
          <a:xfrm>
            <a:off x="377202" y="378275"/>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tLang="ko-KR" sz="3600"/>
              <a:t>Example</a:t>
            </a:r>
            <a:r>
              <a:rPr lang="ko-KR" altLang="en-US" sz="3600"/>
              <a:t> </a:t>
            </a:r>
            <a:r>
              <a:rPr lang="en-US" altLang="ko-KR" sz="3600"/>
              <a:t>of NF signaling information exchange - </a:t>
            </a:r>
            <a:r>
              <a:rPr lang="en-US" altLang="ko-KR" sz="3600" err="1"/>
              <a:t>cnt</a:t>
            </a:r>
            <a:endParaRPr lang="en-GB" altLang="en-US" sz="3600" strike="sngStrike"/>
          </a:p>
        </p:txBody>
      </p:sp>
      <p:sp>
        <p:nvSpPr>
          <p:cNvPr id="5" name="TextBox 4">
            <a:extLst>
              <a:ext uri="{FF2B5EF4-FFF2-40B4-BE49-F238E27FC236}">
                <a16:creationId xmlns:a16="http://schemas.microsoft.com/office/drawing/2014/main" id="{C1D5505B-AFD6-0850-A6DE-023D82BF96B2}"/>
              </a:ext>
            </a:extLst>
          </p:cNvPr>
          <p:cNvSpPr txBox="1"/>
          <p:nvPr/>
        </p:nvSpPr>
        <p:spPr>
          <a:xfrm>
            <a:off x="865110" y="1776381"/>
            <a:ext cx="3787325" cy="369332"/>
          </a:xfrm>
          <a:prstGeom prst="rect">
            <a:avLst/>
          </a:prstGeom>
          <a:noFill/>
        </p:spPr>
        <p:txBody>
          <a:bodyPr wrap="square">
            <a:spAutoFit/>
          </a:bodyPr>
          <a:lstStyle/>
          <a:p>
            <a:r>
              <a:rPr lang="en-US" altLang="ko-KR">
                <a:latin typeface="+mn-lt"/>
              </a:rPr>
              <a:t>Service Producer NF example</a:t>
            </a:r>
            <a:r>
              <a:rPr lang="en-US" altLang="ko-KR" strike="sngStrike">
                <a:solidFill>
                  <a:srgbClr val="FF0000"/>
                </a:solidFill>
                <a:latin typeface="+mn-lt"/>
              </a:rPr>
              <a:t> </a:t>
            </a:r>
            <a:endParaRPr lang="ko-KR" altLang="en-US" strike="sngStrike">
              <a:solidFill>
                <a:srgbClr val="FF0000"/>
              </a:solidFill>
              <a:latin typeface="+mn-lt"/>
            </a:endParaRPr>
          </a:p>
        </p:txBody>
      </p:sp>
    </p:spTree>
    <p:extLst>
      <p:ext uri="{BB962C8B-B14F-4D97-AF65-F5344CB8AC3E}">
        <p14:creationId xmlns:p14="http://schemas.microsoft.com/office/powerpoint/2010/main" val="2732707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6ACCBEB9-01BE-C12C-6A73-47FFE1E78125}"/>
              </a:ext>
            </a:extLst>
          </p:cNvPr>
          <p:cNvSpPr>
            <a:spLocks noGrp="1"/>
          </p:cNvSpPr>
          <p:nvPr>
            <p:ph type="title"/>
          </p:nvPr>
        </p:nvSpPr>
        <p:spPr/>
        <p:txBody>
          <a:bodyPr/>
          <a:lstStyle/>
          <a:p>
            <a:r>
              <a:rPr lang="en-US" altLang="ko-KR"/>
              <a:t>Input data collection from AMF</a:t>
            </a:r>
            <a:endParaRPr lang="ko-KR" altLang="en-US"/>
          </a:p>
        </p:txBody>
      </p:sp>
      <p:sp>
        <p:nvSpPr>
          <p:cNvPr id="4" name="내용 개체 틀 3">
            <a:extLst>
              <a:ext uri="{FF2B5EF4-FFF2-40B4-BE49-F238E27FC236}">
                <a16:creationId xmlns:a16="http://schemas.microsoft.com/office/drawing/2014/main" id="{7B39C60B-9E49-6DC3-5F3E-AD52DC578CC7}"/>
              </a:ext>
            </a:extLst>
          </p:cNvPr>
          <p:cNvSpPr>
            <a:spLocks noGrp="1"/>
          </p:cNvSpPr>
          <p:nvPr>
            <p:ph idx="1"/>
          </p:nvPr>
        </p:nvSpPr>
        <p:spPr>
          <a:xfrm>
            <a:off x="0" y="1824061"/>
            <a:ext cx="11642651" cy="4351338"/>
          </a:xfrm>
        </p:spPr>
        <p:txBody>
          <a:bodyPr/>
          <a:lstStyle/>
          <a:p>
            <a:r>
              <a:rPr lang="en-US" altLang="ko-KR" sz="1800" dirty="0"/>
              <a:t>(Events can be obtained immediately)</a:t>
            </a:r>
          </a:p>
          <a:p>
            <a:pPr lvl="1"/>
            <a:r>
              <a:rPr lang="en-US" altLang="ko-KR" sz="1800" dirty="0"/>
              <a:t>Attempt number of the request from UE/RAN such as “Initial Registration Request, Mobility and Periodic Registration Request, Service Request, etc.”</a:t>
            </a:r>
          </a:p>
          <a:p>
            <a:pPr lvl="1"/>
            <a:r>
              <a:rPr lang="en-US" altLang="ko-KR" sz="1800" dirty="0"/>
              <a:t>Attempt</a:t>
            </a:r>
            <a:r>
              <a:rPr lang="ko-KR" altLang="en-US" sz="1800" dirty="0"/>
              <a:t> </a:t>
            </a:r>
            <a:r>
              <a:rPr lang="en-US" altLang="ko-KR" sz="1800" dirty="0"/>
              <a:t>number of the request from other NFs(such as SMF, PCF, SMSF, etc.) to occur Network Triggered Service Request procedure per UE (i.e., Paging message)</a:t>
            </a:r>
          </a:p>
          <a:p>
            <a:pPr lvl="1"/>
            <a:r>
              <a:rPr lang="en-US" altLang="ko-KR" sz="1800" dirty="0"/>
              <a:t>Attempt number of UE CM state change</a:t>
            </a:r>
          </a:p>
          <a:p>
            <a:pPr lvl="1"/>
            <a:r>
              <a:rPr lang="en-US" altLang="ko-KR" sz="1800" dirty="0"/>
              <a:t>Attempt number of UE AM Policy Update (URSP, Restriction Area, etc.)</a:t>
            </a:r>
          </a:p>
          <a:p>
            <a:pPr lvl="1"/>
            <a:r>
              <a:rPr lang="en-US" altLang="ko-KR" sz="1800" dirty="0"/>
              <a:t>UE related state transition information (transition type and/or frequency, etc.)</a:t>
            </a:r>
          </a:p>
          <a:p>
            <a:pPr lvl="1"/>
            <a:r>
              <a:rPr lang="da-DK" altLang="ko-KR" sz="1800" dirty="0"/>
              <a:t>UE related timer information (type of timer, timer duration, etc.)</a:t>
            </a:r>
          </a:p>
          <a:p>
            <a:pPr lvl="1"/>
            <a:r>
              <a:rPr lang="en-US" altLang="ko-KR" sz="1800" dirty="0"/>
              <a:t>Public Warning information (WRITE-REPLACE WARNING REQUEST, etc.) </a:t>
            </a:r>
          </a:p>
          <a:p>
            <a:r>
              <a:rPr lang="en-US" altLang="ko-KR" sz="1800" dirty="0"/>
              <a:t>(Events that may need some generations)</a:t>
            </a:r>
          </a:p>
          <a:p>
            <a:pPr lvl="1"/>
            <a:r>
              <a:rPr lang="en-US" altLang="ko-KR" sz="1800" dirty="0"/>
              <a:t>Procedure event trend per certain Area of interest, slice, DNN, NSSAI, TAC(Type</a:t>
            </a:r>
            <a:r>
              <a:rPr lang="ko-KR" altLang="en-US" sz="1800" dirty="0"/>
              <a:t> </a:t>
            </a:r>
            <a:r>
              <a:rPr lang="en-US" altLang="ko-KR" sz="1800" dirty="0"/>
              <a:t>Allocation</a:t>
            </a:r>
            <a:r>
              <a:rPr lang="ko-KR" altLang="en-US" sz="1800" dirty="0"/>
              <a:t> </a:t>
            </a:r>
            <a:r>
              <a:rPr lang="en-US" altLang="ko-KR" sz="1800" dirty="0"/>
              <a:t>Code)</a:t>
            </a:r>
          </a:p>
          <a:p>
            <a:pPr lvl="1"/>
            <a:r>
              <a:rPr lang="en-US" altLang="ko-KR" sz="1800" dirty="0"/>
              <a:t>Success and failure result trend (numbers within certain time interval, ratio, cause/error code etc.) per certain Area of interest, slice, DNN, NSSAI, TAC(Type</a:t>
            </a:r>
            <a:r>
              <a:rPr lang="ko-KR" altLang="en-US" sz="1800" dirty="0"/>
              <a:t> </a:t>
            </a:r>
            <a:r>
              <a:rPr lang="en-US" altLang="ko-KR" sz="1800" dirty="0"/>
              <a:t>Allocation</a:t>
            </a:r>
            <a:r>
              <a:rPr lang="ko-KR" altLang="en-US" sz="1800" dirty="0"/>
              <a:t> </a:t>
            </a:r>
            <a:r>
              <a:rPr lang="en-US" altLang="ko-KR" sz="1800" dirty="0"/>
              <a:t>Code)</a:t>
            </a:r>
          </a:p>
          <a:p>
            <a:pPr lvl="1"/>
            <a:r>
              <a:rPr lang="en-US" altLang="ko-KR" sz="1800" dirty="0"/>
              <a:t>Expected (or unexpected) consequential event occur trend within a time-window (e.g., UE response after Paging)</a:t>
            </a:r>
          </a:p>
          <a:p>
            <a:pPr lvl="1"/>
            <a:endParaRPr lang="ko-KR" altLang="en-US" sz="1800" dirty="0"/>
          </a:p>
        </p:txBody>
      </p:sp>
    </p:spTree>
    <p:extLst>
      <p:ext uri="{BB962C8B-B14F-4D97-AF65-F5344CB8AC3E}">
        <p14:creationId xmlns:p14="http://schemas.microsoft.com/office/powerpoint/2010/main" val="410390593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6ACCBEB9-01BE-C12C-6A73-47FFE1E78125}"/>
              </a:ext>
            </a:extLst>
          </p:cNvPr>
          <p:cNvSpPr>
            <a:spLocks noGrp="1"/>
          </p:cNvSpPr>
          <p:nvPr>
            <p:ph type="title"/>
          </p:nvPr>
        </p:nvSpPr>
        <p:spPr/>
        <p:txBody>
          <a:bodyPr/>
          <a:lstStyle/>
          <a:p>
            <a:r>
              <a:rPr lang="en-US" altLang="ko-KR"/>
              <a:t>Input data collection from SMF</a:t>
            </a:r>
            <a:endParaRPr lang="ko-KR" altLang="en-US"/>
          </a:p>
        </p:txBody>
      </p:sp>
      <p:sp>
        <p:nvSpPr>
          <p:cNvPr id="4" name="내용 개체 틀 3">
            <a:extLst>
              <a:ext uri="{FF2B5EF4-FFF2-40B4-BE49-F238E27FC236}">
                <a16:creationId xmlns:a16="http://schemas.microsoft.com/office/drawing/2014/main" id="{7B39C60B-9E49-6DC3-5F3E-AD52DC578CC7}"/>
              </a:ext>
            </a:extLst>
          </p:cNvPr>
          <p:cNvSpPr>
            <a:spLocks noGrp="1"/>
          </p:cNvSpPr>
          <p:nvPr>
            <p:ph idx="1"/>
          </p:nvPr>
        </p:nvSpPr>
        <p:spPr>
          <a:xfrm>
            <a:off x="-1" y="1739000"/>
            <a:ext cx="11954577" cy="4682120"/>
          </a:xfrm>
        </p:spPr>
        <p:txBody>
          <a:bodyPr/>
          <a:lstStyle/>
          <a:p>
            <a:r>
              <a:rPr lang="en-US" altLang="ko-KR" sz="1600" dirty="0"/>
              <a:t>(Events can be obtained immediately)</a:t>
            </a:r>
          </a:p>
          <a:p>
            <a:pPr lvl="1"/>
            <a:r>
              <a:rPr lang="en-US" altLang="ko-KR" sz="1600" dirty="0"/>
              <a:t>Attempt number of UE SM Policy Update (QoS, Rules, etc.)</a:t>
            </a:r>
          </a:p>
          <a:p>
            <a:pPr lvl="1"/>
            <a:r>
              <a:rPr lang="en-US" altLang="ko-KR" sz="1600" dirty="0"/>
              <a:t>Attempt number of the Charging data request toward CHF</a:t>
            </a:r>
          </a:p>
          <a:p>
            <a:pPr lvl="1"/>
            <a:r>
              <a:rPr lang="en-US" altLang="ko-KR" sz="1600" dirty="0"/>
              <a:t>Attempt</a:t>
            </a:r>
            <a:r>
              <a:rPr lang="ko-KR" altLang="en-US" sz="1600" dirty="0"/>
              <a:t> </a:t>
            </a:r>
            <a:r>
              <a:rPr lang="en-US" altLang="ko-KR" sz="1600" dirty="0"/>
              <a:t>number of the request from other NFs(such as SMF, PCF, SMSF, etc.) to occur Network Triggered Service Request procedure (i.e., N1N2Transfer via AMF for UP </a:t>
            </a:r>
            <a:r>
              <a:rPr lang="en-US" altLang="ko-KR" sz="1600" dirty="0" err="1"/>
              <a:t>Deactive</a:t>
            </a:r>
            <a:r>
              <a:rPr lang="en-US" altLang="ko-KR" sz="1600" dirty="0"/>
              <a:t> session)</a:t>
            </a:r>
          </a:p>
          <a:p>
            <a:pPr lvl="1"/>
            <a:r>
              <a:rPr lang="en-US" altLang="ko-KR" sz="1600" dirty="0"/>
              <a:t>Load</a:t>
            </a:r>
            <a:r>
              <a:rPr lang="ko-KR" altLang="en-US" sz="1600" dirty="0"/>
              <a:t> </a:t>
            </a:r>
            <a:r>
              <a:rPr lang="en-US" altLang="ko-KR" sz="1600" dirty="0"/>
              <a:t>information of connected UPF(s); using PFCP Load Control Information IE</a:t>
            </a:r>
          </a:p>
          <a:p>
            <a:pPr lvl="1"/>
            <a:r>
              <a:rPr lang="en-US" altLang="ko-KR" sz="1600" dirty="0"/>
              <a:t>Usage information of UE IP address resource(s)(dynamic and static, V4, V6, etc.) when CP allocation UE IP (total number, usage, number of UE IP(s) which prohibit to allocation during certain time interval, etc.)</a:t>
            </a:r>
          </a:p>
          <a:p>
            <a:pPr lvl="1"/>
            <a:r>
              <a:rPr lang="en-US" altLang="ko-KR" sz="1600" dirty="0"/>
              <a:t>Usage information of UE IP address resource(s) (dynamic and static, V4, V6, etc.) when UP allocation UE IP (total number, usage, number of UE IP(s) which prohibit to allocation during certain time interval, etc.)</a:t>
            </a:r>
          </a:p>
          <a:p>
            <a:pPr lvl="1"/>
            <a:r>
              <a:rPr lang="en-US" altLang="ko-KR" sz="1600" dirty="0"/>
              <a:t>UE related state transition type (transition type and/or frequency, etc.)</a:t>
            </a:r>
          </a:p>
          <a:p>
            <a:pPr lvl="1"/>
            <a:r>
              <a:rPr lang="da-DK" altLang="ko-KR" sz="1600" dirty="0"/>
              <a:t>UE/Session related timer information (type of timer, timer duration, etc.)</a:t>
            </a:r>
            <a:endParaRPr lang="en-US" altLang="ko-KR" sz="1600" dirty="0"/>
          </a:p>
          <a:p>
            <a:r>
              <a:rPr lang="en-US" altLang="ko-KR" sz="1600" dirty="0"/>
              <a:t>(Events that may need some generations)</a:t>
            </a:r>
          </a:p>
          <a:p>
            <a:pPr lvl="1"/>
            <a:r>
              <a:rPr lang="en-US" altLang="ko-KR" sz="1600" dirty="0"/>
              <a:t>Procedure event trend per certain Area of interest, slice, DNN, NSSAI, TAC(Type</a:t>
            </a:r>
            <a:r>
              <a:rPr lang="ko-KR" altLang="en-US" sz="1600" dirty="0"/>
              <a:t> </a:t>
            </a:r>
            <a:r>
              <a:rPr lang="en-US" altLang="ko-KR" sz="1600" dirty="0"/>
              <a:t>Allocation</a:t>
            </a:r>
            <a:r>
              <a:rPr lang="ko-KR" altLang="en-US" sz="1600" dirty="0"/>
              <a:t> </a:t>
            </a:r>
            <a:r>
              <a:rPr lang="en-US" altLang="ko-KR" sz="1600" dirty="0"/>
              <a:t>Code)</a:t>
            </a:r>
          </a:p>
          <a:p>
            <a:pPr lvl="1"/>
            <a:r>
              <a:rPr lang="en-US" altLang="ko-KR" sz="1600" dirty="0"/>
              <a:t>Success and failure result trend (numbers within certain time interval, ratio, cause/error code etc.) per certain Area of interest, slice, DNN, NSSAI, TAC(Type</a:t>
            </a:r>
            <a:r>
              <a:rPr lang="ko-KR" altLang="en-US" sz="1600" dirty="0"/>
              <a:t> </a:t>
            </a:r>
            <a:r>
              <a:rPr lang="en-US" altLang="ko-KR" sz="1600" dirty="0"/>
              <a:t>Allocation</a:t>
            </a:r>
            <a:r>
              <a:rPr lang="ko-KR" altLang="en-US" sz="1600" dirty="0"/>
              <a:t> </a:t>
            </a:r>
            <a:r>
              <a:rPr lang="en-US" altLang="ko-KR" sz="1600" dirty="0"/>
              <a:t>Code)</a:t>
            </a:r>
          </a:p>
          <a:p>
            <a:pPr lvl="1"/>
            <a:r>
              <a:rPr lang="en-US" altLang="ko-KR" sz="1600" dirty="0"/>
              <a:t>Expected (or unexpected) consequential event occur trend within a time-window (e.g.,</a:t>
            </a:r>
            <a:r>
              <a:rPr lang="ko-KR" altLang="en-US" sz="1600" dirty="0"/>
              <a:t> </a:t>
            </a:r>
            <a:r>
              <a:rPr lang="en-US" altLang="ko-KR" sz="1600" dirty="0"/>
              <a:t>Charging after Usage Report, Session Modification after SM Policy update)</a:t>
            </a:r>
          </a:p>
          <a:p>
            <a:pPr lvl="1"/>
            <a:endParaRPr lang="ko-KR" altLang="en-US" sz="1600" dirty="0"/>
          </a:p>
        </p:txBody>
      </p:sp>
    </p:spTree>
    <p:extLst>
      <p:ext uri="{BB962C8B-B14F-4D97-AF65-F5344CB8AC3E}">
        <p14:creationId xmlns:p14="http://schemas.microsoft.com/office/powerpoint/2010/main" val="55664226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6ACCBEB9-01BE-C12C-6A73-47FFE1E78125}"/>
              </a:ext>
            </a:extLst>
          </p:cNvPr>
          <p:cNvSpPr>
            <a:spLocks noGrp="1"/>
          </p:cNvSpPr>
          <p:nvPr>
            <p:ph type="title"/>
          </p:nvPr>
        </p:nvSpPr>
        <p:spPr/>
        <p:txBody>
          <a:bodyPr/>
          <a:lstStyle/>
          <a:p>
            <a:r>
              <a:rPr lang="en-US" altLang="ko-KR"/>
              <a:t>Input data collection from UPF</a:t>
            </a:r>
            <a:endParaRPr lang="ko-KR" altLang="en-US"/>
          </a:p>
        </p:txBody>
      </p:sp>
      <p:sp>
        <p:nvSpPr>
          <p:cNvPr id="4" name="내용 개체 틀 3">
            <a:extLst>
              <a:ext uri="{FF2B5EF4-FFF2-40B4-BE49-F238E27FC236}">
                <a16:creationId xmlns:a16="http://schemas.microsoft.com/office/drawing/2014/main" id="{7B39C60B-9E49-6DC3-5F3E-AD52DC578CC7}"/>
              </a:ext>
            </a:extLst>
          </p:cNvPr>
          <p:cNvSpPr>
            <a:spLocks noGrp="1"/>
          </p:cNvSpPr>
          <p:nvPr>
            <p:ph idx="1"/>
          </p:nvPr>
        </p:nvSpPr>
        <p:spPr>
          <a:xfrm>
            <a:off x="0" y="1739000"/>
            <a:ext cx="11353800" cy="4565550"/>
          </a:xfrm>
        </p:spPr>
        <p:txBody>
          <a:bodyPr/>
          <a:lstStyle/>
          <a:p>
            <a:r>
              <a:rPr lang="en-US" altLang="ko-KR" sz="1800"/>
              <a:t>(Events can be obtained immediately)</a:t>
            </a:r>
          </a:p>
          <a:p>
            <a:pPr lvl="1"/>
            <a:r>
              <a:rPr lang="en-US" altLang="ko-KR" sz="1800"/>
              <a:t>Attempt number of Session Report toward SMF occurred by DL packet</a:t>
            </a:r>
          </a:p>
          <a:p>
            <a:pPr lvl="1"/>
            <a:r>
              <a:rPr lang="en-US" altLang="ko-KR" sz="1800"/>
              <a:t>DL pkt information; IP Packet Filter Set, Measurement period, Throughput DL(peak or not), Data volume</a:t>
            </a:r>
          </a:p>
          <a:p>
            <a:pPr lvl="1"/>
            <a:r>
              <a:rPr lang="en-US" altLang="ko-KR" sz="1800"/>
              <a:t>UL pkt information; IP Packet Filter Set, Measurement period, Throughput UL(peak or not), Data volume</a:t>
            </a:r>
          </a:p>
          <a:p>
            <a:pPr lvl="1"/>
            <a:r>
              <a:rPr lang="en-US" altLang="ko-KR" sz="1800"/>
              <a:t>End to End packet delay</a:t>
            </a:r>
          </a:p>
          <a:p>
            <a:pPr lvl="1"/>
            <a:r>
              <a:rPr lang="en-US" altLang="ko-KR" sz="1800"/>
              <a:t>Usage information of UE IP address resource(s) (dynamic and static, V4, V6, etc.) when UP allocation UE IP</a:t>
            </a:r>
          </a:p>
          <a:p>
            <a:r>
              <a:rPr lang="en-US" altLang="ko-KR" sz="1800"/>
              <a:t>(Events that may need some generations)</a:t>
            </a:r>
          </a:p>
          <a:p>
            <a:pPr lvl="1"/>
            <a:r>
              <a:rPr lang="en-US" altLang="ko-KR" sz="1800"/>
              <a:t>Procedure event trend per certain RAN(N3 Interface address), slice, DNN, NSSAI, TAC(Type</a:t>
            </a:r>
            <a:r>
              <a:rPr lang="ko-KR" altLang="en-US" sz="1800"/>
              <a:t> </a:t>
            </a:r>
            <a:r>
              <a:rPr lang="en-US" altLang="ko-KR" sz="1800"/>
              <a:t>Allocation</a:t>
            </a:r>
            <a:r>
              <a:rPr lang="ko-KR" altLang="en-US" sz="1800"/>
              <a:t> </a:t>
            </a:r>
            <a:r>
              <a:rPr lang="en-US" altLang="ko-KR" sz="1800"/>
              <a:t>Code)</a:t>
            </a:r>
          </a:p>
          <a:p>
            <a:pPr lvl="1"/>
            <a:r>
              <a:rPr lang="en-US" altLang="ko-KR" sz="1800"/>
              <a:t>Success and failure result trend (numbers within certain time interval, ratio, cause/error code etc.) per certain Area of interest, slice, DNN, NSSAI, TAC(Type</a:t>
            </a:r>
            <a:r>
              <a:rPr lang="ko-KR" altLang="en-US" sz="1800"/>
              <a:t> </a:t>
            </a:r>
            <a:r>
              <a:rPr lang="en-US" altLang="ko-KR" sz="1800"/>
              <a:t>Allocation</a:t>
            </a:r>
            <a:r>
              <a:rPr lang="ko-KR" altLang="en-US" sz="1800"/>
              <a:t> </a:t>
            </a:r>
            <a:r>
              <a:rPr lang="en-US" altLang="ko-KR" sz="1800"/>
              <a:t>Code)</a:t>
            </a:r>
          </a:p>
          <a:p>
            <a:pPr lvl="1"/>
            <a:r>
              <a:rPr lang="en-US" altLang="ko-KR" sz="1800"/>
              <a:t>Expected (or unexpected) consequential event occur trend within a time-window(e.g., Packet flows after Session Establishment)</a:t>
            </a:r>
          </a:p>
          <a:p>
            <a:pPr lvl="1"/>
            <a:endParaRPr lang="ko-KR" altLang="en-US" sz="1800"/>
          </a:p>
        </p:txBody>
      </p:sp>
    </p:spTree>
    <p:extLst>
      <p:ext uri="{BB962C8B-B14F-4D97-AF65-F5344CB8AC3E}">
        <p14:creationId xmlns:p14="http://schemas.microsoft.com/office/powerpoint/2010/main" val="262963509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6ACCBEB9-01BE-C12C-6A73-47FFE1E78125}"/>
              </a:ext>
            </a:extLst>
          </p:cNvPr>
          <p:cNvSpPr>
            <a:spLocks noGrp="1"/>
          </p:cNvSpPr>
          <p:nvPr>
            <p:ph type="title"/>
          </p:nvPr>
        </p:nvSpPr>
        <p:spPr/>
        <p:txBody>
          <a:bodyPr/>
          <a:lstStyle/>
          <a:p>
            <a:r>
              <a:rPr lang="en-US" altLang="ko-KR"/>
              <a:t>Input data collection from NRF/SCP</a:t>
            </a:r>
            <a:endParaRPr lang="ko-KR" altLang="en-US"/>
          </a:p>
        </p:txBody>
      </p:sp>
      <p:sp>
        <p:nvSpPr>
          <p:cNvPr id="4" name="내용 개체 틀 3">
            <a:extLst>
              <a:ext uri="{FF2B5EF4-FFF2-40B4-BE49-F238E27FC236}">
                <a16:creationId xmlns:a16="http://schemas.microsoft.com/office/drawing/2014/main" id="{7B39C60B-9E49-6DC3-5F3E-AD52DC578CC7}"/>
              </a:ext>
            </a:extLst>
          </p:cNvPr>
          <p:cNvSpPr>
            <a:spLocks noGrp="1"/>
          </p:cNvSpPr>
          <p:nvPr>
            <p:ph idx="1"/>
          </p:nvPr>
        </p:nvSpPr>
        <p:spPr>
          <a:xfrm>
            <a:off x="0" y="1739000"/>
            <a:ext cx="11353800" cy="4351338"/>
          </a:xfrm>
        </p:spPr>
        <p:txBody>
          <a:bodyPr/>
          <a:lstStyle/>
          <a:p>
            <a:r>
              <a:rPr lang="en-US" altLang="ko-KR" sz="2000"/>
              <a:t>(Events can be obtained immediately)</a:t>
            </a:r>
          </a:p>
          <a:p>
            <a:pPr lvl="1"/>
            <a:r>
              <a:rPr lang="en-US" altLang="ko-KR" sz="2000"/>
              <a:t>Load information of registered NF(s)/Service(s)</a:t>
            </a:r>
          </a:p>
          <a:p>
            <a:pPr lvl="1"/>
            <a:r>
              <a:rPr lang="en-US" altLang="ko-KR" sz="2000"/>
              <a:t>Capability information of registered NF(s)</a:t>
            </a:r>
          </a:p>
          <a:p>
            <a:pPr lvl="1"/>
            <a:r>
              <a:rPr lang="en-US" altLang="ko-KR" sz="2000"/>
              <a:t>Heart-beat related information (Whether to respond immediately, Number of retransmissions, heart-beat interval, etc.) </a:t>
            </a:r>
          </a:p>
          <a:p>
            <a:pPr lvl="1"/>
            <a:r>
              <a:rPr lang="en-US" altLang="ko-KR" sz="2000"/>
              <a:t>(dynamic) network topology (per slice)</a:t>
            </a:r>
          </a:p>
          <a:p>
            <a:r>
              <a:rPr lang="en-US" altLang="ko-KR" sz="2000"/>
              <a:t>(Events that may need some generations)</a:t>
            </a:r>
          </a:p>
          <a:p>
            <a:pPr lvl="1"/>
            <a:r>
              <a:rPr lang="en-US" altLang="ko-KR" sz="2000"/>
              <a:t>abnormal NF(s)/Service(s) status trend (transition freq. between registered vs. non-registered status)</a:t>
            </a:r>
          </a:p>
          <a:p>
            <a:pPr lvl="1"/>
            <a:r>
              <a:rPr lang="en-US" altLang="ko-KR" sz="2000"/>
              <a:t>time internal of consumer NF receiving service response (per producer NF(s)/Service(s))</a:t>
            </a:r>
          </a:p>
          <a:p>
            <a:pPr lvl="1"/>
            <a:r>
              <a:rPr lang="en-US" altLang="ko-KR" sz="2000"/>
              <a:t>(pre-configured) VIP's call processing latency (per call procedure)</a:t>
            </a:r>
          </a:p>
          <a:p>
            <a:pPr lvl="1"/>
            <a:endParaRPr lang="ko-KR" altLang="en-US" sz="2000"/>
          </a:p>
        </p:txBody>
      </p:sp>
    </p:spTree>
    <p:extLst>
      <p:ext uri="{BB962C8B-B14F-4D97-AF65-F5344CB8AC3E}">
        <p14:creationId xmlns:p14="http://schemas.microsoft.com/office/powerpoint/2010/main" val="161372469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tx1"/>
          </a:solidFill>
          <a:headEnd type="triangle" w="med" len="med"/>
          <a:tailEnd type="none" w="med" len="med"/>
        </a:ln>
      </a:spPr>
      <a:bodyPr wrap="none" lIns="0" tIns="0" rIns="0" bIns="0" rtlCol="0" anchor="ctr"/>
      <a:lstStyle>
        <a:defPPr algn="ctr">
          <a:defRPr sz="1100">
            <a:latin typeface="Times New Roman" panose="02020603050405020304" pitchFamily="18" charset="0"/>
            <a:cs typeface="Times New Roman" panose="02020603050405020304" pitchFamily="18" charset="0"/>
          </a:defRPr>
        </a:defPPr>
      </a:lstStyle>
      <a:style>
        <a:lnRef idx="1">
          <a:schemeClr val="accent1"/>
        </a:lnRef>
        <a:fillRef idx="0">
          <a:schemeClr val="accent1"/>
        </a:fillRef>
        <a:effectRef idx="0">
          <a:schemeClr val="accent1"/>
        </a:effectRef>
        <a:fontRef idx="minor">
          <a:schemeClr val="tx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086754b-dc88-4b21-b9f0-c439eff82171">
      <Terms xmlns="http://schemas.microsoft.com/office/infopath/2007/PartnerControls"/>
    </lcf76f155ced4ddcb4097134ff3c332f>
    <TaxCatchAll xmlns="0951dd24-9443-4777-8046-7b0b651e7f9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문서" ma:contentTypeID="0x010100509CA87462104942AE896D006F43BF0F" ma:contentTypeVersion="18" ma:contentTypeDescription="새 문서를 만듭니다." ma:contentTypeScope="" ma:versionID="d965526ac9e15a09a9ddb8339425022c">
  <xsd:schema xmlns:xsd="http://www.w3.org/2001/XMLSchema" xmlns:xs="http://www.w3.org/2001/XMLSchema" xmlns:p="http://schemas.microsoft.com/office/2006/metadata/properties" xmlns:ns2="1086754b-dc88-4b21-b9f0-c439eff82171" xmlns:ns3="0951dd24-9443-4777-8046-7b0b651e7f93" targetNamespace="http://schemas.microsoft.com/office/2006/metadata/properties" ma:root="true" ma:fieldsID="acf95508d6dc754149e7f2508c107b8b" ns2:_="" ns3:_="">
    <xsd:import namespace="1086754b-dc88-4b21-b9f0-c439eff82171"/>
    <xsd:import namespace="0951dd24-9443-4777-8046-7b0b651e7f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86754b-dc88-4b21-b9f0-c439eff821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이미지 태그" ma:readOnly="false" ma:fieldId="{5cf76f15-5ced-4ddc-b409-7134ff3c332f}" ma:taxonomyMulti="true" ma:sspId="d598f3ee-d021-4b24-b7d6-a74b92dec85e"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951dd24-9443-4777-8046-7b0b651e7f93" elementFormDefault="qualified">
    <xsd:import namespace="http://schemas.microsoft.com/office/2006/documentManagement/types"/>
    <xsd:import namespace="http://schemas.microsoft.com/office/infopath/2007/PartnerControls"/>
    <xsd:element name="SharedWithUsers" ma:index="13" nillable="true" ma:displayName="공유 대상"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세부 정보 공유" ma:internalName="SharedWithDetails" ma:readOnly="true">
      <xsd:simpleType>
        <xsd:restriction base="dms:Note">
          <xsd:maxLength value="255"/>
        </xsd:restriction>
      </xsd:simpleType>
    </xsd:element>
    <xsd:element name="TaxCatchAll" ma:index="23" nillable="true" ma:displayName="Taxonomy Catch All Column" ma:hidden="true" ma:list="{0affbafc-4920-4f6f-8a71-02fd2a0b3ab0}" ma:internalName="TaxCatchAll" ma:showField="CatchAllData" ma:web="0951dd24-9443-4777-8046-7b0b651e7f9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0951dd24-9443-4777-8046-7b0b651e7f93"/>
    <ds:schemaRef ds:uri="1086754b-dc88-4b21-b9f0-c439eff8217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BFA8BB0-310F-4483-B542-EDD14CAB4EA2}">
  <ds:schemaRefs>
    <ds:schemaRef ds:uri="0951dd24-9443-4777-8046-7b0b651e7f93"/>
    <ds:schemaRef ds:uri="1086754b-dc88-4b21-b9f0-c439eff8217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5afa09fd-c4be-434d-830d-f4765c449035}" enabled="0" method="" siteId="{5afa09fd-c4be-434d-830d-f4765c449035}" removed="1"/>
</clbl:labelList>
</file>

<file path=docProps/app.xml><?xml version="1.0" encoding="utf-8"?>
<Properties xmlns="http://schemas.openxmlformats.org/officeDocument/2006/extended-properties" xmlns:vt="http://schemas.openxmlformats.org/officeDocument/2006/docPropsVTypes">
  <Template>Office Theme</Template>
  <TotalTime>312</TotalTime>
  <Words>2704</Words>
  <Application>Microsoft Office PowerPoint</Application>
  <PresentationFormat>와이드스크린</PresentationFormat>
  <Paragraphs>213</Paragraphs>
  <Slides>14</Slides>
  <Notes>1</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14</vt:i4>
      </vt:variant>
    </vt:vector>
  </HeadingPairs>
  <TitlesOfParts>
    <vt:vector size="20" baseType="lpstr">
      <vt:lpstr>Arial </vt:lpstr>
      <vt:lpstr>Arial</vt:lpstr>
      <vt:lpstr>Calibri</vt:lpstr>
      <vt:lpstr>Calibri Light</vt:lpstr>
      <vt:lpstr>Times New Roman</vt:lpstr>
      <vt:lpstr>Office Theme</vt:lpstr>
      <vt:lpstr>Discussion on R19 AIML_CN KI#4:  Signalling Storm Detection, Prediction, Mitigation and Prevention</vt:lpstr>
      <vt:lpstr>Discussion 1/2</vt:lpstr>
      <vt:lpstr>Discussion 2/2</vt:lpstr>
      <vt:lpstr>Example of NF signaling information exchange</vt:lpstr>
      <vt:lpstr>PowerPoint 프레젠테이션</vt:lpstr>
      <vt:lpstr>Input data collection from AMF</vt:lpstr>
      <vt:lpstr>Input data collection from SMF</vt:lpstr>
      <vt:lpstr>Input data collection from UPF</vt:lpstr>
      <vt:lpstr>Input data collection from NRF/SCP</vt:lpstr>
      <vt:lpstr>Input data collection from (common) NF</vt:lpstr>
      <vt:lpstr>Output examples</vt:lpstr>
      <vt:lpstr>Mitigation or prevention examples</vt:lpstr>
      <vt:lpstr>PowerPoint 프레젠테이션</vt:lpstr>
      <vt:lpstr>PowerPoint 프레젠테이션</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이동진님(DongJin Lee)/Core개발팀</dc:creator>
  <dc:description>© 3GPP 2018</dc:description>
  <cp:lastModifiedBy>이동진님(DongJin Lee)/Core개발팀</cp:lastModifiedBy>
  <cp:revision>5</cp:revision>
  <dcterms:created xsi:type="dcterms:W3CDTF">2010-02-05T13:52:04Z</dcterms:created>
  <dcterms:modified xsi:type="dcterms:W3CDTF">2024-04-05T05:42:09Z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0x010100509CA87462104942AE896D006F43BF0F</vt:lpwstr>
  </property>
  <property fmtid="{D5CDD505-2E9C-101B-9397-08002B2CF9AE}" pid="3" name="MediaServiceImageTags">
    <vt:lpwstr/>
  </property>
</Properties>
</file>